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6" r:id="rId12"/>
    <p:sldId id="267" r:id="rId13"/>
    <p:sldId id="268" r:id="rId14"/>
    <p:sldId id="269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24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D82-1E0E-487C-A579-2E53FC43B075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5D60-1DFF-402F-BD4F-ACB90C994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D82-1E0E-487C-A579-2E53FC43B075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5D60-1DFF-402F-BD4F-ACB90C994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D82-1E0E-487C-A579-2E53FC43B075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5D60-1DFF-402F-BD4F-ACB90C994C6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D82-1E0E-487C-A579-2E53FC43B075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5D60-1DFF-402F-BD4F-ACB90C994C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D82-1E0E-487C-A579-2E53FC43B075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5D60-1DFF-402F-BD4F-ACB90C994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D82-1E0E-487C-A579-2E53FC43B075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5D60-1DFF-402F-BD4F-ACB90C994C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D82-1E0E-487C-A579-2E53FC43B075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5D60-1DFF-402F-BD4F-ACB90C994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D82-1E0E-487C-A579-2E53FC43B075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5D60-1DFF-402F-BD4F-ACB90C994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D82-1E0E-487C-A579-2E53FC43B075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5D60-1DFF-402F-BD4F-ACB90C994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D82-1E0E-487C-A579-2E53FC43B075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5D60-1DFF-402F-BD4F-ACB90C994C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D82-1E0E-487C-A579-2E53FC43B075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5D60-1DFF-402F-BD4F-ACB90C994C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3F70D82-1E0E-487C-A579-2E53FC43B075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B3C5D60-1DFF-402F-BD4F-ACB90C994C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573016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Microsoft Sans Serif" pitchFamily="34" charset="0"/>
              </a:rPr>
              <a:t>Методическое сопровождение</a:t>
            </a:r>
            <a:br>
              <a:rPr lang="ru-RU" sz="3100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Microsoft Sans Serif" pitchFamily="34" charset="0"/>
              </a:rPr>
            </a:br>
            <a:r>
              <a:rPr lang="ru-RU" sz="3100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Microsoft Sans Serif" pitchFamily="34" charset="0"/>
              </a:rPr>
              <a:t>педагогов образовательных организаций                              г. Архангельска в организации инклюзивного образования детей с ОВЗ</a:t>
            </a:r>
            <a:br>
              <a:rPr lang="ru-RU" sz="3100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Microsoft Sans Serif" pitchFamily="34" charset="0"/>
              </a:rPr>
            </a:br>
            <a:r>
              <a:rPr lang="ru-RU" sz="3100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Microsoft Sans Serif" pitchFamily="34" charset="0"/>
              </a:rPr>
              <a:t> и детей-инвалидов через </a:t>
            </a:r>
            <a:br>
              <a:rPr lang="ru-RU" sz="3100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Microsoft Sans Serif" pitchFamily="34" charset="0"/>
              </a:rPr>
            </a:br>
            <a:r>
              <a:rPr lang="ru-RU" sz="3100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Microsoft Sans Serif" pitchFamily="34" charset="0"/>
              </a:rPr>
              <a:t>всестороннее развитие личности» 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Microsoft Sans Serif" pitchFamily="34" charset="0"/>
                <a:cs typeface="Microsoft Sans Serif" pitchFamily="34" charset="0"/>
              </a:rPr>
              <a:t/>
            </a:r>
            <a:b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Microsoft Sans Serif" pitchFamily="34" charset="0"/>
                <a:cs typeface="Microsoft Sans Serif" pitchFamily="34" charset="0"/>
              </a:rPr>
            </a:br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1187624" y="5949280"/>
            <a:ext cx="6400800" cy="147320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Microsoft Sans Serif" pitchFamily="34" charset="0"/>
                <a:cs typeface="Microsoft Sans Serif" pitchFamily="34" charset="0"/>
              </a:rPr>
              <a:t>Архангельск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Microsoft Sans Serif" pitchFamily="34" charset="0"/>
                <a:cs typeface="Microsoft Sans Serif" pitchFamily="34" charset="0"/>
              </a:rPr>
              <a:t>2015</a:t>
            </a:r>
            <a:endParaRPr lang="ru-RU" dirty="0">
              <a:solidFill>
                <a:schemeClr val="tx2">
                  <a:lumMod val="50000"/>
                </a:schemeClr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pic>
        <p:nvPicPr>
          <p:cNvPr id="1028" name="Picture 4" descr="C:\Users\Приемная_2\Pictures\Рисунок1 -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5229200"/>
            <a:ext cx="2881313" cy="1152525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899592" y="404664"/>
            <a:ext cx="7772400" cy="17801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Microsoft Sans Serif" pitchFamily="34" charset="0"/>
                <a:ea typeface="+mj-ea"/>
                <a:cs typeface="Microsoft Sans Serif" pitchFamily="34" charset="0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Microsoft Sans Serif" pitchFamily="34" charset="0"/>
                <a:ea typeface="+mj-ea"/>
                <a:cs typeface="Microsoft Sans Serif" pitchFamily="34" charset="0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Microsoft Sans Serif" pitchFamily="34" charset="0"/>
              <a:ea typeface="+mj-ea"/>
              <a:cs typeface="Microsoft Sans Serif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67544" y="-99392"/>
            <a:ext cx="7772400" cy="17801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Microsoft Sans Serif" pitchFamily="34" charset="0"/>
              <a:ea typeface="+mj-ea"/>
              <a:cs typeface="Microsoft Sans Serif" pitchFamily="34" charset="0"/>
            </a:endParaRPr>
          </a:p>
        </p:txBody>
      </p:sp>
      <p:pic>
        <p:nvPicPr>
          <p:cNvPr id="1026" name="Picture 2" descr="C:\Users\Приемная_2\Pictures\img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979711" cy="1932102"/>
          </a:xfrm>
          <a:prstGeom prst="rect">
            <a:avLst/>
          </a:prstGeom>
          <a:noFill/>
        </p:spPr>
      </p:pic>
      <p:sp>
        <p:nvSpPr>
          <p:cNvPr id="8" name="Подзаголовок 9"/>
          <p:cNvSpPr txBox="1">
            <a:spLocks/>
          </p:cNvSpPr>
          <p:nvPr/>
        </p:nvSpPr>
        <p:spPr>
          <a:xfrm>
            <a:off x="1403648" y="260648"/>
            <a:ext cx="6400800" cy="147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Sans Serif" pitchFamily="34" charset="0"/>
                <a:ea typeface="+mn-ea"/>
                <a:cs typeface="Microsoft Sans Serif" pitchFamily="34" charset="0"/>
              </a:rPr>
              <a:t> 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Microsoft Sans Serif" pitchFamily="34" charset="0"/>
                <a:ea typeface="+mn-ea"/>
                <a:cs typeface="Microsoft Sans Serif" pitchFamily="34" charset="0"/>
              </a:rPr>
              <a:t>ПРОЕКТ ОПОРНОГО УЧРЕЖДЕНИЯ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Microsoft Sans Serif" pitchFamily="34" charset="0"/>
                <a:cs typeface="Microsoft Sans Serif" pitchFamily="34" charset="0"/>
              </a:rPr>
              <a:t>МБОУ ГИМНАЗИЯ № 3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Microsoft Sans Serif" pitchFamily="34" charset="0"/>
              <a:ea typeface="+mn-ea"/>
              <a:cs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56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latin typeface="Calibri"/>
                <a:ea typeface="Calibri"/>
                <a:cs typeface="Times New Roman"/>
              </a:rPr>
              <a:t>Создание </a:t>
            </a:r>
            <a:r>
              <a:rPr lang="ru-RU" sz="4000" dirty="0">
                <a:latin typeface="Calibri"/>
                <a:ea typeface="Calibri"/>
                <a:cs typeface="Times New Roman"/>
              </a:rPr>
              <a:t>целостной системы психолого-педагогического </a:t>
            </a:r>
            <a:r>
              <a:rPr lang="ru-RU" sz="4000" dirty="0" smtClean="0">
                <a:latin typeface="Calibri"/>
                <a:ea typeface="Calibri"/>
                <a:cs typeface="Times New Roman"/>
              </a:rPr>
              <a:t>сопровождения - приоритетная задача инклюзивного образования.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Психолого-педагогическое сопровождение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1673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Психолого-педагогическое сопровождение ребенка с ОВЗ – это </a:t>
            </a:r>
            <a:r>
              <a:rPr lang="ru-RU" b="1" dirty="0" smtClean="0"/>
              <a:t>комплексная</a:t>
            </a:r>
            <a:r>
              <a:rPr lang="ru-RU" dirty="0" smtClean="0"/>
              <a:t> технология психолого-педагогической поддержки и помощи ребёнку и родителям в решении задач развития, обучения, воспитания, социализации со стороны специалистов разного профиля, действующих координированно.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Психолого-педагогическое сопровождение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5702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204864"/>
            <a:ext cx="8352927" cy="43924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Цель:</a:t>
            </a:r>
            <a:r>
              <a:rPr lang="ru-RU" dirty="0" smtClean="0"/>
              <a:t> обеспечение </a:t>
            </a:r>
            <a:r>
              <a:rPr lang="ru-RU" dirty="0"/>
              <a:t>оптимального развития </a:t>
            </a:r>
            <a:r>
              <a:rPr lang="ru-RU" dirty="0" smtClean="0"/>
              <a:t>ребенка</a:t>
            </a:r>
            <a:r>
              <a:rPr lang="ru-RU" dirty="0"/>
              <a:t>, успешная интеграция в социум. </a:t>
            </a:r>
            <a:endParaRPr lang="ru-RU" dirty="0" smtClean="0"/>
          </a:p>
          <a:p>
            <a:pPr marL="0" indent="0">
              <a:buNone/>
            </a:pPr>
            <a:r>
              <a:rPr lang="ru-RU" b="1" dirty="0"/>
              <a:t>Задачи</a:t>
            </a:r>
            <a:r>
              <a:rPr lang="ru-RU" dirty="0"/>
              <a:t> психолого-педагогического сопровождения ребенка с ОВЗ, обучающегося в массовой школе: </a:t>
            </a:r>
          </a:p>
          <a:p>
            <a:pPr marL="0" indent="0">
              <a:buNone/>
            </a:pPr>
            <a:r>
              <a:rPr lang="ru-RU" dirty="0"/>
              <a:t>• предупреждение возникновения проблем развития ребенка; </a:t>
            </a:r>
          </a:p>
          <a:p>
            <a:pPr marL="0" indent="0">
              <a:buNone/>
            </a:pPr>
            <a:r>
              <a:rPr lang="ru-RU" dirty="0"/>
              <a:t>• помощь (содействие) ребенку в решении актуальных задач развития, обучения, социализации: учебные трудности, проблемы с выбором образовательного и профессионального маршрута, нарушения эмоционально-волевой сферы, проблемы взаимоотношений со сверстниками, учителями, родителями; </a:t>
            </a:r>
          </a:p>
          <a:p>
            <a:pPr marL="0" indent="0">
              <a:buNone/>
            </a:pPr>
            <a:r>
              <a:rPr lang="ru-RU" dirty="0"/>
              <a:t>• психологическое обеспечение образовательных программ; </a:t>
            </a:r>
          </a:p>
          <a:p>
            <a:pPr marL="0" indent="0">
              <a:buNone/>
            </a:pPr>
            <a:r>
              <a:rPr lang="ru-RU" dirty="0"/>
              <a:t>• развитие психолого-педагогической компетентности (психологической культуры) учащихся, родителей, педагогов.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Психолого-педагогическое сопровождение</a:t>
            </a:r>
          </a:p>
        </p:txBody>
      </p:sp>
    </p:spTree>
    <p:extLst>
      <p:ext uri="{BB962C8B-B14F-4D97-AF65-F5344CB8AC3E}">
        <p14:creationId xmlns:p14="http://schemas.microsoft.com/office/powerpoint/2010/main" val="804506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348880"/>
            <a:ext cx="8424935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Принципы психолого-педагогического сопровождения ребенка с ОВЗ в массовой школе:</a:t>
            </a:r>
          </a:p>
          <a:p>
            <a:pPr marL="457200" indent="-457200">
              <a:buAutoNum type="arabicParenR"/>
            </a:pPr>
            <a:r>
              <a:rPr lang="ru-RU" dirty="0" smtClean="0"/>
              <a:t>Системность;</a:t>
            </a:r>
          </a:p>
          <a:p>
            <a:pPr marL="457200" indent="-457200">
              <a:buAutoNum type="arabicParenR"/>
            </a:pPr>
            <a:r>
              <a:rPr lang="ru-RU" dirty="0" smtClean="0"/>
              <a:t>Комплексность; </a:t>
            </a:r>
          </a:p>
          <a:p>
            <a:pPr marL="457200" indent="-457200">
              <a:buAutoNum type="arabicParenR"/>
            </a:pPr>
            <a:r>
              <a:rPr lang="ru-RU" dirty="0" err="1" smtClean="0"/>
              <a:t>Интегративность</a:t>
            </a:r>
            <a:r>
              <a:rPr lang="ru-RU" dirty="0" smtClean="0"/>
              <a:t>; </a:t>
            </a:r>
          </a:p>
          <a:p>
            <a:pPr marL="457200" indent="-457200">
              <a:buAutoNum type="arabicParenR"/>
            </a:pPr>
            <a:r>
              <a:rPr lang="ru-RU" dirty="0" smtClean="0"/>
              <a:t>Приоритет </a:t>
            </a:r>
            <a:r>
              <a:rPr lang="ru-RU" dirty="0"/>
              <a:t>особых </a:t>
            </a:r>
            <a:r>
              <a:rPr lang="ru-RU" dirty="0" smtClean="0"/>
              <a:t>потребностей; </a:t>
            </a:r>
          </a:p>
          <a:p>
            <a:pPr marL="457200" indent="-457200">
              <a:buAutoNum type="arabicParenR"/>
            </a:pPr>
            <a:r>
              <a:rPr lang="ru-RU" dirty="0" smtClean="0"/>
              <a:t>Непрерывность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Психолого-педагогическое сопровождение</a:t>
            </a:r>
          </a:p>
        </p:txBody>
      </p:sp>
    </p:spTree>
    <p:extLst>
      <p:ext uri="{BB962C8B-B14F-4D97-AF65-F5344CB8AC3E}">
        <p14:creationId xmlns:p14="http://schemas.microsoft.com/office/powerpoint/2010/main" val="3338605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2348880"/>
            <a:ext cx="7408333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Н</a:t>
            </a:r>
            <a:r>
              <a:rPr lang="ru-RU" sz="1600" dirty="0" smtClean="0"/>
              <a:t>аправления </a:t>
            </a:r>
            <a:r>
              <a:rPr lang="ru-RU" sz="1600" dirty="0"/>
              <a:t>психолого-педагогического сопровождения в условиях интегрированного обучения:</a:t>
            </a:r>
          </a:p>
          <a:p>
            <a:pPr marL="0" indent="0">
              <a:buNone/>
            </a:pPr>
            <a:r>
              <a:rPr lang="ru-RU" sz="1600" dirty="0"/>
              <a:t>- педагогическая и психологическая диагностика отклонений в психофизическом развитии и выявление потребностей в коррекционной помощи;</a:t>
            </a:r>
          </a:p>
          <a:p>
            <a:pPr marL="0" indent="0">
              <a:buNone/>
            </a:pPr>
            <a:r>
              <a:rPr lang="ru-RU" sz="1600" dirty="0"/>
              <a:t>- индивидуальная, групповая, фронтальная коррекционно- развивающая работа;</a:t>
            </a:r>
          </a:p>
          <a:p>
            <a:pPr marL="0" indent="0">
              <a:buNone/>
            </a:pPr>
            <a:r>
              <a:rPr lang="ru-RU" sz="1600" dirty="0"/>
              <a:t>- создание адекватной потребностям учащихся специальной коррекционно-развивающей среды;</a:t>
            </a:r>
          </a:p>
          <a:p>
            <a:pPr marL="0" indent="0">
              <a:buNone/>
            </a:pPr>
            <a:r>
              <a:rPr lang="ru-RU" sz="1600" dirty="0"/>
              <a:t>- разработка (составление) индивидуальных и групповых коррекционных программ, ориентированных на </a:t>
            </a:r>
            <a:r>
              <a:rPr lang="ru-RU" sz="1600" dirty="0" smtClean="0"/>
              <a:t>конкретного </a:t>
            </a:r>
            <a:r>
              <a:rPr lang="ru-RU" sz="1600" dirty="0" smtClean="0"/>
              <a:t>ребенка с </a:t>
            </a:r>
            <a:r>
              <a:rPr lang="ru-RU" sz="1600" dirty="0"/>
              <a:t>целью решения соответствующих коррекционных задач;</a:t>
            </a:r>
          </a:p>
          <a:p>
            <a:pPr marL="0" indent="0">
              <a:buNone/>
            </a:pPr>
            <a:r>
              <a:rPr lang="ru-RU" sz="1600" dirty="0"/>
              <a:t>- психотерапевтическая и педагогическая помощь родителям в гармонизации внутрисемейных отношений и оптимизации их состояния;</a:t>
            </a:r>
          </a:p>
          <a:p>
            <a:pPr marL="0" indent="0">
              <a:buNone/>
            </a:pPr>
            <a:r>
              <a:rPr lang="ru-RU" sz="1600" dirty="0"/>
              <a:t>- научное обоснование коррекционных технологий, используемых в процессе обучения и воспитания.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Психолого-педагогическое сопровождение</a:t>
            </a:r>
          </a:p>
        </p:txBody>
      </p:sp>
    </p:spTree>
    <p:extLst>
      <p:ext uri="{BB962C8B-B14F-4D97-AF65-F5344CB8AC3E}">
        <p14:creationId xmlns:p14="http://schemas.microsoft.com/office/powerpoint/2010/main" val="1946235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76872"/>
            <a:ext cx="8568952" cy="345069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just"/>
            <a:r>
              <a:rPr lang="ru-RU" dirty="0" smtClean="0">
                <a:latin typeface="Microsoft Sans Serif" pitchFamily="34" charset="0"/>
                <a:cs typeface="Microsoft Sans Serif" pitchFamily="34" charset="0"/>
              </a:rPr>
              <a:t>- Обобщение опыта работы с детьми с ОВЗ                                       и детьми-инвалидами и его трансляция.</a:t>
            </a:r>
          </a:p>
          <a:p>
            <a:pPr algn="just"/>
            <a:r>
              <a:rPr lang="ru-RU" dirty="0" smtClean="0">
                <a:latin typeface="Microsoft Sans Serif" pitchFamily="34" charset="0"/>
                <a:cs typeface="Microsoft Sans Serif" pitchFamily="34" charset="0"/>
              </a:rPr>
              <a:t>- Разработка алгоритма работы с детьми с ОВЗ                           и детьми-инвалидами, направленной на всесторонне развитие личности.</a:t>
            </a:r>
          </a:p>
          <a:p>
            <a:pPr algn="just"/>
            <a:r>
              <a:rPr lang="ru-RU" dirty="0" smtClean="0">
                <a:latin typeface="Microsoft Sans Serif" pitchFamily="34" charset="0"/>
                <a:cs typeface="Microsoft Sans Serif" pitchFamily="34" charset="0"/>
              </a:rPr>
              <a:t>- Методическая помощь педагогическим работникам города по работе с детьми с ОВЗ и детьми-инвалидами.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0992" y="620688"/>
            <a:ext cx="9073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Предполагаемые </a:t>
            </a:r>
            <a:r>
              <a:rPr lang="ru-RU" sz="3600" b="1" dirty="0" smtClean="0">
                <a:solidFill>
                  <a:schemeClr val="bg1"/>
                </a:solidFill>
              </a:rPr>
              <a:t>результаты</a:t>
            </a:r>
            <a:r>
              <a:rPr lang="ru-RU" sz="3600" b="1" dirty="0" smtClean="0">
                <a:solidFill>
                  <a:schemeClr val="bg1"/>
                </a:solidFill>
              </a:rPr>
              <a:t>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584176"/>
          </a:xfrm>
        </p:spPr>
        <p:txBody>
          <a:bodyPr>
            <a:normAutofit fontScale="90000"/>
          </a:bodyPr>
          <a:lstStyle/>
          <a:p>
            <a:pPr lvl="0"/>
            <a:r>
              <a:rPr lang="ru-RU" sz="2700" b="1" u="sng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700" b="1" u="sng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700" b="1" u="sng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700" b="1" u="sng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700" b="1" u="sng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700" b="1" u="sng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700" b="1" u="sng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700" b="1" u="sng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700" b="1" u="sng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700" b="1" u="sng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700" b="1" u="sng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700" b="1" u="sng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700" b="1" u="sng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700" b="1" u="sng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700" b="1" u="sng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700" b="1" u="sng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700" b="1" u="sng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700" b="1" u="sng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700" b="1" u="sng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700" b="1" u="sng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700" b="1" u="sng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700" b="1" u="sng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5300" b="1" u="sng" dirty="0" smtClean="0">
                <a:solidFill>
                  <a:schemeClr val="bg1"/>
                </a:solidFill>
              </a:rPr>
              <a:t>Цель  проекта: </a:t>
            </a:r>
            <a:r>
              <a:rPr lang="ru-RU" sz="27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7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7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lumMod val="50000"/>
                  </a:schemeClr>
                </a:solidFill>
                <a:latin typeface="Microsoft Sans Serif" pitchFamily="34" charset="0"/>
                <a:cs typeface="Microsoft Sans Serif" pitchFamily="34" charset="0"/>
              </a:rPr>
              <a:t>Методическое сопровождении педагогов ОО </a:t>
            </a:r>
            <a:br>
              <a:rPr lang="ru-RU" sz="3100" dirty="0" smtClean="0">
                <a:solidFill>
                  <a:schemeClr val="accent1">
                    <a:lumMod val="50000"/>
                  </a:schemeClr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ru-RU" sz="3100" dirty="0" smtClean="0">
                <a:solidFill>
                  <a:schemeClr val="accent1">
                    <a:lumMod val="50000"/>
                  </a:schemeClr>
                </a:solidFill>
                <a:latin typeface="Microsoft Sans Serif" pitchFamily="34" charset="0"/>
                <a:cs typeface="Microsoft Sans Serif" pitchFamily="34" charset="0"/>
              </a:rPr>
              <a:t>г. Архангельска в организации  инклюзивного образования и создания  необходимых условий для получения образования и успешной социализации детей с ОВЗ и детей инвалидов через всестороннее развитие личности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Microsoft Sans Serif" pitchFamily="34" charset="0"/>
                <a:cs typeface="Microsoft Sans Serif" pitchFamily="34" charset="0"/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Microsoft Sans Serif" pitchFamily="34" charset="0"/>
                <a:cs typeface="Microsoft Sans Serif" pitchFamily="34" charset="0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326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026760"/>
          </a:xfrm>
        </p:spPr>
        <p:txBody>
          <a:bodyPr>
            <a:normAutofit/>
          </a:bodyPr>
          <a:lstStyle/>
          <a:p>
            <a:pPr algn="just"/>
            <a:endParaRPr lang="ru-RU" sz="1800" dirty="0" smtClean="0">
              <a:latin typeface="Microsoft Sans Serif" pitchFamily="34" charset="0"/>
              <a:cs typeface="Microsoft Sans Serif" pitchFamily="34" charset="0"/>
            </a:endParaRPr>
          </a:p>
          <a:p>
            <a:pPr algn="just"/>
            <a:r>
              <a:rPr lang="ru-RU" sz="1800" dirty="0" smtClean="0">
                <a:latin typeface="Microsoft Sans Serif" pitchFamily="34" charset="0"/>
                <a:cs typeface="Microsoft Sans Serif" pitchFamily="34" charset="0"/>
              </a:rPr>
              <a:t>Создание инклюзивной образовательной среды, одно из основных направлений в современной образовательной системе РФ.</a:t>
            </a:r>
          </a:p>
          <a:p>
            <a:pPr lvl="0" algn="just"/>
            <a:r>
              <a:rPr lang="ru-RU" sz="1800" dirty="0" smtClean="0">
                <a:latin typeface="Microsoft Sans Serif" pitchFamily="34" charset="0"/>
                <a:cs typeface="Microsoft Sans Serif" pitchFamily="34" charset="0"/>
              </a:rPr>
              <a:t>Ведущий принцип инклюзивной образовательной среды -  </a:t>
            </a:r>
            <a:r>
              <a:rPr lang="ru-RU" sz="1800" u="sng" dirty="0" smtClean="0">
                <a:latin typeface="Microsoft Sans Serif" pitchFamily="34" charset="0"/>
                <a:cs typeface="Microsoft Sans Serif" pitchFamily="34" charset="0"/>
              </a:rPr>
              <a:t>готовность массовых образовательных организаций общего типа </a:t>
            </a:r>
            <a:r>
              <a:rPr lang="ru-RU" sz="1800" dirty="0" smtClean="0">
                <a:latin typeface="Microsoft Sans Serif" pitchFamily="34" charset="0"/>
                <a:cs typeface="Microsoft Sans Serif" pitchFamily="34" charset="0"/>
              </a:rPr>
              <a:t>учитывать особые образовательные потребности каждого включаемого ребенка.</a:t>
            </a:r>
          </a:p>
          <a:p>
            <a:pPr lvl="0" algn="just"/>
            <a:r>
              <a:rPr lang="ru-RU" sz="1800" dirty="0" smtClean="0">
                <a:latin typeface="Microsoft Sans Serif" pitchFamily="34" charset="0"/>
                <a:cs typeface="Microsoft Sans Serif" pitchFamily="34" charset="0"/>
              </a:rPr>
              <a:t>Один из показателей эффективной работы педагогического коллектива в области реализации инклюзивной практики - гибкий, индивидуализированный подход к созданию специальных условий обучения и воспитания для ребенка с ограниченными возможностями здоровья</a:t>
            </a:r>
            <a:r>
              <a:rPr lang="ru-RU" sz="2000" dirty="0" smtClean="0"/>
              <a:t>. </a:t>
            </a:r>
          </a:p>
          <a:p>
            <a:pPr lvl="0" algn="just"/>
            <a:endParaRPr lang="ru-RU" sz="2000" dirty="0" smtClean="0"/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79512" y="5157192"/>
            <a:ext cx="2664296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Разработка вариативного индивидуального образовательного маршрута ребенка</a:t>
            </a:r>
          </a:p>
          <a:p>
            <a:pPr algn="ctr"/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 с ОВЗ </a:t>
            </a:r>
            <a:endParaRPr lang="ru-RU" sz="1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4355976" y="4581128"/>
            <a:ext cx="2880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углом вверх 17"/>
          <p:cNvSpPr/>
          <p:nvPr/>
        </p:nvSpPr>
        <p:spPr>
          <a:xfrm rot="10800000">
            <a:off x="2051720" y="4653136"/>
            <a:ext cx="720080" cy="43204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131840" y="5229200"/>
            <a:ext cx="252028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Разработка адаптированной образовательной программы</a:t>
            </a:r>
            <a:endParaRPr lang="ru-RU" sz="1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" name="Стрелка углом вверх 19"/>
          <p:cNvSpPr/>
          <p:nvPr/>
        </p:nvSpPr>
        <p:spPr>
          <a:xfrm flipV="1">
            <a:off x="6588224" y="4653136"/>
            <a:ext cx="648072" cy="43204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796136" y="5157192"/>
            <a:ext cx="3240360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-269875" algn="l"/>
              </a:tabLst>
            </a:pPr>
            <a:endParaRPr lang="ru-RU" sz="14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-269875" algn="l"/>
              </a:tabLst>
            </a:pPr>
            <a:r>
              <a:rPr lang="ru-RU" sz="1400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Создание  специальных образовательных условий, соответствующих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-269875" algn="l"/>
              </a:tabLst>
            </a:pPr>
            <a:r>
              <a:rPr lang="ru-RU" sz="1400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потребностям разных категорий детей с ОВЗ. </a:t>
            </a:r>
            <a:endParaRPr lang="ru-RU" sz="1400" dirty="0" smtClean="0">
              <a:solidFill>
                <a:schemeClr val="tx1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2348880"/>
            <a:ext cx="8280920" cy="3960440"/>
          </a:xfrm>
        </p:spPr>
        <p:txBody>
          <a:bodyPr>
            <a:normAutofit fontScale="85000" lnSpcReduction="10000"/>
          </a:bodyPr>
          <a:lstStyle/>
          <a:p>
            <a:pPr lvl="0" algn="ctr">
              <a:buNone/>
            </a:pPr>
            <a:r>
              <a:rPr lang="ru-RU" sz="2600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ru-RU" sz="2600" b="1" u="sng" dirty="0" smtClean="0">
                <a:solidFill>
                  <a:schemeClr val="tx2">
                    <a:lumMod val="75000"/>
                  </a:schemeClr>
                </a:solidFill>
                <a:latin typeface="Microsoft Sans Serif" pitchFamily="34" charset="0"/>
                <a:cs typeface="Microsoft Sans Serif" pitchFamily="34" charset="0"/>
              </a:rPr>
              <a:t>Организация обучения детей с ОВЗ </a:t>
            </a:r>
          </a:p>
          <a:p>
            <a:pPr lvl="0" algn="ctr">
              <a:buNone/>
            </a:pPr>
            <a:r>
              <a:rPr lang="ru-RU" sz="2600" b="1" u="sng" dirty="0" smtClean="0">
                <a:solidFill>
                  <a:schemeClr val="tx2">
                    <a:lumMod val="75000"/>
                  </a:schemeClr>
                </a:solidFill>
                <a:latin typeface="Microsoft Sans Serif" pitchFamily="34" charset="0"/>
                <a:cs typeface="Microsoft Sans Serif" pitchFamily="34" charset="0"/>
              </a:rPr>
              <a:t>в образовательных учреждениях общего типа позволяет:</a:t>
            </a:r>
          </a:p>
          <a:p>
            <a:pPr lvl="0" algn="ctr">
              <a:buNone/>
            </a:pPr>
            <a:endParaRPr lang="ru-RU" sz="2600" u="sng" dirty="0" smtClean="0">
              <a:solidFill>
                <a:schemeClr val="tx2">
                  <a:lumMod val="75000"/>
                </a:schemeClr>
              </a:solidFill>
              <a:latin typeface="Microsoft Sans Serif" pitchFamily="34" charset="0"/>
              <a:cs typeface="Microsoft Sans Serif" pitchFamily="34" charset="0"/>
            </a:endParaRPr>
          </a:p>
          <a:p>
            <a:pPr lvl="0" algn="just"/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Microsoft Sans Serif" pitchFamily="34" charset="0"/>
                <a:cs typeface="Microsoft Sans Serif" pitchFamily="34" charset="0"/>
              </a:rPr>
              <a:t> избежать помещения детей на длительный срок в интернатное учреждение</a:t>
            </a:r>
          </a:p>
          <a:p>
            <a:pPr lvl="0" algn="just"/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Microsoft Sans Serif" pitchFamily="34" charset="0"/>
                <a:cs typeface="Microsoft Sans Serif" pitchFamily="34" charset="0"/>
              </a:rPr>
              <a:t> создать условия для их проживания и воспитания в семье</a:t>
            </a:r>
          </a:p>
          <a:p>
            <a:pPr lvl="0" algn="just"/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Microsoft Sans Serif" pitchFamily="34" charset="0"/>
                <a:cs typeface="Microsoft Sans Serif" pitchFamily="34" charset="0"/>
              </a:rPr>
              <a:t> обеспечить их постоянное общение с нормально развивающимися детьми</a:t>
            </a:r>
          </a:p>
          <a:p>
            <a:pPr lvl="0" algn="just"/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Microsoft Sans Serif" pitchFamily="34" charset="0"/>
                <a:cs typeface="Microsoft Sans Serif" pitchFamily="34" charset="0"/>
              </a:rPr>
              <a:t> способствует эффективному решению проблем их социальной адаптации и интеграции в общество.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772816"/>
            <a:ext cx="8424936" cy="432048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>
              <a:latin typeface="Microsoft Sans Serif" pitchFamily="34" charset="0"/>
              <a:cs typeface="Microsoft Sans Serif" pitchFamily="34" charset="0"/>
            </a:endParaRPr>
          </a:p>
          <a:p>
            <a:pPr algn="just"/>
            <a:r>
              <a:rPr lang="ru-RU" sz="2000" dirty="0" smtClean="0">
                <a:latin typeface="Microsoft Sans Serif" pitchFamily="34" charset="0"/>
                <a:cs typeface="Microsoft Sans Serif" pitchFamily="34" charset="0"/>
              </a:rPr>
              <a:t>1. Выявить и обобщить опыт работы с одаренными детьми с ОВЗ                   и детей-инвалидов в образовательных организациях города.</a:t>
            </a:r>
          </a:p>
          <a:p>
            <a:pPr algn="just"/>
            <a:endParaRPr lang="ru-RU" sz="2000" dirty="0" smtClean="0">
              <a:latin typeface="Microsoft Sans Serif" pitchFamily="34" charset="0"/>
              <a:cs typeface="Microsoft Sans Serif" pitchFamily="34" charset="0"/>
            </a:endParaRPr>
          </a:p>
          <a:p>
            <a:pPr algn="just"/>
            <a:r>
              <a:rPr lang="ru-RU" sz="2000" dirty="0" smtClean="0">
                <a:latin typeface="Microsoft Sans Serif" pitchFamily="34" charset="0"/>
                <a:cs typeface="Microsoft Sans Serif" pitchFamily="34" charset="0"/>
              </a:rPr>
              <a:t>2. Создать специальные условия для обучения и развития детей                    с ОВЗ и детей-инвалидов в образовательной организации                            по следующим направлениям:</a:t>
            </a:r>
          </a:p>
          <a:p>
            <a:pPr>
              <a:buNone/>
            </a:pPr>
            <a:r>
              <a:rPr lang="ru-RU" sz="2000" dirty="0" smtClean="0">
                <a:latin typeface="Microsoft Sans Serif" pitchFamily="34" charset="0"/>
                <a:cs typeface="Microsoft Sans Serif" pitchFamily="34" charset="0"/>
              </a:rPr>
              <a:t>    -  </a:t>
            </a:r>
            <a:r>
              <a:rPr lang="ru-RU" sz="2000" u="sng" dirty="0" smtClean="0">
                <a:latin typeface="Microsoft Sans Serif" pitchFamily="34" charset="0"/>
                <a:cs typeface="Microsoft Sans Serif" pitchFamily="34" charset="0"/>
              </a:rPr>
              <a:t>Организационное обеспечение</a:t>
            </a:r>
            <a:r>
              <a:rPr lang="ru-RU" sz="2000" dirty="0" smtClean="0">
                <a:latin typeface="Microsoft Sans Serif" pitchFamily="34" charset="0"/>
                <a:cs typeface="Microsoft Sans Serif" pitchFamily="34" charset="0"/>
              </a:rPr>
              <a:t>;</a:t>
            </a:r>
          </a:p>
          <a:p>
            <a:pPr>
              <a:buNone/>
            </a:pPr>
            <a:r>
              <a:rPr lang="ru-RU" sz="2000" dirty="0" smtClean="0">
                <a:latin typeface="Microsoft Sans Serif" pitchFamily="34" charset="0"/>
                <a:cs typeface="Microsoft Sans Serif" pitchFamily="34" charset="0"/>
              </a:rPr>
              <a:t>   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Microsoft Sans Serif" pitchFamily="34" charset="0"/>
                <a:cs typeface="Microsoft Sans Serif" pitchFamily="34" charset="0"/>
              </a:rPr>
              <a:t>-  </a:t>
            </a:r>
            <a:r>
              <a:rPr lang="ru-RU" sz="2000" u="sng" dirty="0" smtClean="0">
                <a:latin typeface="Microsoft Sans Serif" pitchFamily="34" charset="0"/>
                <a:cs typeface="Microsoft Sans Serif" pitchFamily="34" charset="0"/>
              </a:rPr>
              <a:t>Организационно-педагогическое обеспечение;</a:t>
            </a:r>
          </a:p>
          <a:p>
            <a:pPr>
              <a:buNone/>
            </a:pPr>
            <a:r>
              <a:rPr lang="ru-RU" sz="2000" dirty="0" smtClean="0">
                <a:latin typeface="Microsoft Sans Serif" pitchFamily="34" charset="0"/>
                <a:cs typeface="Microsoft Sans Serif" pitchFamily="34" charset="0"/>
              </a:rPr>
              <a:t>    -  </a:t>
            </a:r>
            <a:r>
              <a:rPr lang="ru-RU" sz="2000" u="sng" dirty="0" smtClean="0">
                <a:latin typeface="Microsoft Sans Serif" pitchFamily="34" charset="0"/>
                <a:cs typeface="Microsoft Sans Serif" pitchFamily="34" charset="0"/>
              </a:rPr>
              <a:t>Кадровое обеспечение</a:t>
            </a:r>
            <a:endParaRPr lang="ru-RU" sz="2000" dirty="0" smtClean="0">
              <a:latin typeface="Microsoft Sans Serif" pitchFamily="34" charset="0"/>
              <a:cs typeface="Microsoft Sans Serif" pitchFamily="34" charset="0"/>
            </a:endParaRPr>
          </a:p>
          <a:p>
            <a:pPr>
              <a:buNone/>
            </a:pPr>
            <a:endParaRPr lang="ru-RU" sz="2000" u="sng" dirty="0" smtClean="0">
              <a:latin typeface="Microsoft Sans Serif" pitchFamily="34" charset="0"/>
              <a:cs typeface="Microsoft Sans Serif" pitchFamily="34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/>
          <a:lstStyle/>
          <a:p>
            <a:r>
              <a:rPr lang="ru-RU" dirty="0" smtClean="0"/>
              <a:t>Задачи проекта: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2348880"/>
            <a:ext cx="8496944" cy="3993307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latin typeface="Microsoft Sans Serif" pitchFamily="34" charset="0"/>
                <a:cs typeface="Microsoft Sans Serif" pitchFamily="34" charset="0"/>
              </a:rPr>
              <a:t>3. Сформировать алгоритм работы с данной категорией детей, базу диагностического инструментария, направленного на определение способностей и склонностей ребенка, а также для разработки оптимального маршрута развития с учетом индивидуальных особенностей,  мультимедийных пособий для обучения и всестороннего развития детей с ОВЗ и детей-инвалидов.</a:t>
            </a:r>
          </a:p>
          <a:p>
            <a:pPr algn="just"/>
            <a:endParaRPr lang="ru-RU" sz="1800" dirty="0" smtClean="0">
              <a:latin typeface="Microsoft Sans Serif" pitchFamily="34" charset="0"/>
              <a:cs typeface="Microsoft Sans Serif" pitchFamily="34" charset="0"/>
            </a:endParaRPr>
          </a:p>
          <a:p>
            <a:pPr algn="just"/>
            <a:r>
              <a:rPr lang="ru-RU" sz="1800" dirty="0" smtClean="0">
                <a:latin typeface="Microsoft Sans Serif" pitchFamily="34" charset="0"/>
                <a:cs typeface="Microsoft Sans Serif" pitchFamily="34" charset="0"/>
              </a:rPr>
              <a:t>4. Активно транслировать инновационный опыт работы с детьми с ОВЗ и детьми-инвалидами.</a:t>
            </a:r>
          </a:p>
          <a:p>
            <a:pPr algn="just"/>
            <a:endParaRPr lang="ru-RU" sz="1800" dirty="0" smtClean="0">
              <a:latin typeface="Microsoft Sans Serif" pitchFamily="34" charset="0"/>
              <a:cs typeface="Microsoft Sans Serif" pitchFamily="34" charset="0"/>
            </a:endParaRPr>
          </a:p>
          <a:p>
            <a:pPr algn="just"/>
            <a:r>
              <a:rPr lang="ru-RU" sz="1800" dirty="0" smtClean="0">
                <a:latin typeface="Microsoft Sans Serif" pitchFamily="34" charset="0"/>
                <a:cs typeface="Microsoft Sans Serif" pitchFamily="34" charset="0"/>
              </a:rPr>
              <a:t>5. Организовать методическую помощь педагогическим работникам в организации условий для беспрепятственного всестороннего развития детей с ОВЗ и детей-инвалидов в соответствии с принципами инклюзивного образования.</a:t>
            </a:r>
            <a:endParaRPr lang="ru-RU" sz="1800" dirty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252728"/>
          </a:xfrm>
        </p:spPr>
        <p:txBody>
          <a:bodyPr/>
          <a:lstStyle/>
          <a:p>
            <a:r>
              <a:rPr lang="ru-RU" dirty="0" smtClean="0"/>
              <a:t>Задачи проекта: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916832"/>
            <a:ext cx="8640960" cy="4824536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2600" dirty="0" smtClean="0">
                <a:latin typeface="Microsoft Sans Serif" pitchFamily="34" charset="0"/>
                <a:cs typeface="Microsoft Sans Serif" pitchFamily="34" charset="0"/>
              </a:rPr>
              <a:t>          Гарантия прав всех детей, в том числе и с ограниченными возможностями</a:t>
            </a:r>
          </a:p>
          <a:p>
            <a:pPr algn="ctr">
              <a:buNone/>
            </a:pPr>
            <a:r>
              <a:rPr lang="ru-RU" sz="2600" dirty="0" smtClean="0">
                <a:latin typeface="Microsoft Sans Serif" pitchFamily="34" charset="0"/>
                <a:cs typeface="Microsoft Sans Serif" pitchFamily="34" charset="0"/>
              </a:rPr>
              <a:t>            здоровья, на получение равного, бесплатного и доступного образования</a:t>
            </a:r>
          </a:p>
          <a:p>
            <a:pPr algn="ctr">
              <a:buNone/>
            </a:pPr>
            <a:r>
              <a:rPr lang="ru-RU" sz="2600" dirty="0" smtClean="0">
                <a:latin typeface="Microsoft Sans Serif" pitchFamily="34" charset="0"/>
                <a:cs typeface="Microsoft Sans Serif" pitchFamily="34" charset="0"/>
              </a:rPr>
              <a:t>           закреплена в целом ряде документов федерального уровня: </a:t>
            </a:r>
          </a:p>
          <a:p>
            <a:pPr algn="just">
              <a:buNone/>
            </a:pPr>
            <a:endParaRPr lang="ru-RU" sz="1800" dirty="0" smtClean="0">
              <a:solidFill>
                <a:schemeClr val="tx2">
                  <a:lumMod val="75000"/>
                </a:schemeClr>
              </a:solidFill>
              <a:latin typeface="Microsoft Sans Serif" pitchFamily="34" charset="0"/>
              <a:cs typeface="Microsoft Sans Serif" pitchFamily="34" charset="0"/>
            </a:endParaRPr>
          </a:p>
          <a:p>
            <a:pPr algn="just">
              <a:buNone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Microsoft Sans Serif" pitchFamily="34" charset="0"/>
                <a:cs typeface="Microsoft Sans Serif" pitchFamily="34" charset="0"/>
              </a:rPr>
              <a:t>    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Microsoft Sans Serif" pitchFamily="34" charset="0"/>
                <a:cs typeface="Microsoft Sans Serif" pitchFamily="34" charset="0"/>
              </a:rPr>
              <a:t>   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Конституции Российской Федерации, </a:t>
            </a:r>
          </a:p>
          <a:p>
            <a:pPr algn="just">
              <a:buNone/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       Федеральном законе от 29 декабря 2012 г. № 273-ФЗ </a:t>
            </a:r>
          </a:p>
          <a:p>
            <a:pPr algn="just">
              <a:buNone/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       "Об образовании в Российской Федерации", </a:t>
            </a:r>
          </a:p>
          <a:p>
            <a:pPr algn="just">
              <a:buNone/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       Федеральных законах от 22 августа 1996 г. № 125-ФЗ</a:t>
            </a:r>
          </a:p>
          <a:p>
            <a:pPr algn="just">
              <a:buNone/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        "О высшем и послевузовском профессиональном образовании", </a:t>
            </a:r>
          </a:p>
          <a:p>
            <a:pPr algn="just">
              <a:buNone/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        от 24 ноября 1995 г. 181-ФЗ "О социальной защите инвалидов в Российской Федерации",</a:t>
            </a:r>
          </a:p>
          <a:p>
            <a:pPr algn="just">
              <a:buNone/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        от 24 июня 1999 г. № 120-ФЗ "Об основах системы профилактики безнадзорности                               и  правонарушений несовершеннолетних", </a:t>
            </a:r>
          </a:p>
          <a:p>
            <a:pPr algn="just">
              <a:buNone/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       от 24 июля 1998 г. № 124-ФЗ "Об основных гарантиях прав ребенка в Российской Федерации", </a:t>
            </a:r>
          </a:p>
          <a:p>
            <a:pPr algn="just">
              <a:buNone/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       от 6 октября 1999 г. № 184-ФЗ "Об общих принципах организации законодательных (представительных) и исполнительных органов государственной власти субъектов Российской Федерации", </a:t>
            </a:r>
          </a:p>
          <a:p>
            <a:pPr algn="just">
              <a:buNone/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       от 6 октября 2003 г. № 131-ФЗ "Об общих принципах организации местного самоуправления в Российской Федерации".</a:t>
            </a:r>
          </a:p>
          <a:p>
            <a:pPr algn="just">
              <a:buNone/>
            </a:pPr>
            <a:endParaRPr lang="ru-RU" sz="1800" dirty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Организационное обеспечение:</a:t>
            </a:r>
            <a:br>
              <a:rPr lang="ru-RU" b="1" dirty="0" smtClean="0"/>
            </a:br>
            <a:r>
              <a:rPr lang="ru-RU" sz="3600" b="1" dirty="0" smtClean="0"/>
              <a:t>Нормативно-правовая база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060848"/>
            <a:ext cx="8640960" cy="3450696"/>
          </a:xfrm>
        </p:spPr>
        <p:txBody>
          <a:bodyPr>
            <a:normAutofit/>
          </a:bodyPr>
          <a:lstStyle/>
          <a:p>
            <a:r>
              <a:rPr lang="ru-RU" sz="2000" u="sng" dirty="0" smtClean="0">
                <a:latin typeface="Microsoft Sans Serif" pitchFamily="34" charset="0"/>
                <a:cs typeface="Microsoft Sans Serif" pitchFamily="34" charset="0"/>
              </a:rPr>
              <a:t>Национальная образовательная инициатива </a:t>
            </a:r>
            <a:r>
              <a:rPr lang="ru-RU" sz="2000" b="1" u="sng" dirty="0" smtClean="0">
                <a:latin typeface="Microsoft Sans Serif" pitchFamily="34" charset="0"/>
                <a:cs typeface="Microsoft Sans Serif" pitchFamily="34" charset="0"/>
              </a:rPr>
              <a:t>«Наша новая школа» </a:t>
            </a:r>
          </a:p>
          <a:p>
            <a:pPr>
              <a:buNone/>
            </a:pPr>
            <a:r>
              <a:rPr lang="ru-RU" sz="2000" dirty="0" smtClean="0">
                <a:latin typeface="Microsoft Sans Serif" pitchFamily="34" charset="0"/>
                <a:cs typeface="Microsoft Sans Serif" pitchFamily="34" charset="0"/>
              </a:rPr>
              <a:t>  (утверждена Президентом Российской Федерации Д.А. Медведевым</a:t>
            </a:r>
          </a:p>
          <a:p>
            <a:pPr>
              <a:buNone/>
            </a:pPr>
            <a:r>
              <a:rPr lang="ru-RU" sz="2000" dirty="0" smtClean="0">
                <a:latin typeface="Microsoft Sans Serif" pitchFamily="34" charset="0"/>
                <a:cs typeface="Microsoft Sans Serif" pitchFamily="34" charset="0"/>
              </a:rPr>
              <a:t>   04 февраля 2010 года, Пр-271): </a:t>
            </a:r>
          </a:p>
          <a:p>
            <a:pPr marL="88900" indent="-88900" algn="just">
              <a:buNone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Microsoft Sans Serif" pitchFamily="34" charset="0"/>
                <a:cs typeface="Microsoft Sans Serif" pitchFamily="34" charset="0"/>
              </a:rPr>
              <a:t>  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Microsoft Sans Serif" pitchFamily="34" charset="0"/>
                <a:cs typeface="Microsoft Sans Serif" pitchFamily="34" charset="0"/>
              </a:rPr>
              <a:t>«Новая школа – это школа для всех. В каждом образовательном учреждении должна быть создана универсальная безбарьерная среда, позволяющая обеспечить полноценную интеграцию детей-инвалидов»</a:t>
            </a:r>
          </a:p>
          <a:p>
            <a:pPr algn="just"/>
            <a:r>
              <a:rPr lang="ru-RU" sz="2000" u="sng" dirty="0" smtClean="0">
                <a:latin typeface="Microsoft Sans Serif" pitchFamily="34" charset="0"/>
                <a:cs typeface="Microsoft Sans Serif" pitchFamily="34" charset="0"/>
              </a:rPr>
              <a:t>Государственная программа РФ </a:t>
            </a:r>
            <a:r>
              <a:rPr lang="ru-RU" sz="2000" b="1" u="sng" dirty="0" smtClean="0">
                <a:latin typeface="Microsoft Sans Serif" pitchFamily="34" charset="0"/>
                <a:cs typeface="Microsoft Sans Serif" pitchFamily="34" charset="0"/>
              </a:rPr>
              <a:t>«Доступная среда» </a:t>
            </a:r>
          </a:p>
          <a:p>
            <a:pPr>
              <a:buNone/>
            </a:pPr>
            <a:r>
              <a:rPr lang="ru-RU" sz="2000" dirty="0" smtClean="0">
                <a:latin typeface="Microsoft Sans Serif" pitchFamily="34" charset="0"/>
                <a:cs typeface="Microsoft Sans Serif" pitchFamily="34" charset="0"/>
              </a:rPr>
              <a:t>    на 2011–2015 годы, утвержденная Постановлением Правительства РФ от 17 марта 2011 г. № 175.</a:t>
            </a:r>
          </a:p>
          <a:p>
            <a:pPr>
              <a:buNone/>
            </a:pPr>
            <a:endParaRPr lang="ru-RU" sz="2000" dirty="0" smtClean="0">
              <a:latin typeface="Microsoft Sans Serif" pitchFamily="34" charset="0"/>
              <a:cs typeface="Microsoft Sans Serif" pitchFamily="34" charset="0"/>
            </a:endParaRPr>
          </a:p>
          <a:p>
            <a:pPr>
              <a:buNone/>
            </a:pPr>
            <a:endParaRPr lang="ru-RU" sz="2000" dirty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Организационное обеспечение:</a:t>
            </a:r>
            <a:br>
              <a:rPr lang="ru-RU" b="1" dirty="0" smtClean="0"/>
            </a:br>
            <a:r>
              <a:rPr lang="ru-RU" sz="3600" b="1" dirty="0" smtClean="0"/>
              <a:t>Нормативно-правовая база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5229200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Microsoft Sans Serif" pitchFamily="34" charset="0"/>
                <a:cs typeface="Microsoft Sans Serif" pitchFamily="34" charset="0"/>
              </a:rPr>
              <a:t>«Целевые индикаторы программы – доля общеобразовательных учреждений</a:t>
            </a:r>
            <a:r>
              <a:rPr lang="ru-RU" b="1" dirty="0" smtClean="0">
                <a:solidFill>
                  <a:schemeClr val="tx2"/>
                </a:solidFill>
              </a:rPr>
              <a:t>,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36512" y="5661248"/>
            <a:ext cx="9180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   </a:t>
            </a:r>
            <a:r>
              <a:rPr lang="ru-RU" b="1" dirty="0" smtClean="0">
                <a:solidFill>
                  <a:schemeClr val="tx2"/>
                </a:solidFill>
                <a:latin typeface="Microsoft Sans Serif" pitchFamily="34" charset="0"/>
                <a:cs typeface="Microsoft Sans Serif" pitchFamily="34" charset="0"/>
              </a:rPr>
              <a:t>в которых создана универсальная безбарьерная среда, позволяющая обеспечить                       совместное обучение инвалидов и лиц, не имеющих нарушений развития»</a:t>
            </a:r>
            <a:endParaRPr lang="ru-RU" b="1" dirty="0">
              <a:solidFill>
                <a:schemeClr val="tx2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504" y="1772816"/>
            <a:ext cx="8712968" cy="5328592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3300" b="1" i="1" dirty="0" smtClean="0"/>
              <a:t>Организации сетевого взаимодействия с внешними организациями: </a:t>
            </a:r>
            <a:r>
              <a:rPr lang="ru-RU" sz="3300" dirty="0" smtClean="0">
                <a:latin typeface="Microsoft Sans Serif" pitchFamily="34" charset="0"/>
                <a:cs typeface="Microsoft Sans Serif" pitchFamily="34" charset="0"/>
              </a:rPr>
              <a:t>условия для комплексного взаимодействия общеобразовательных, специальных (коррекционных) и научных учреждений.</a:t>
            </a:r>
          </a:p>
          <a:p>
            <a:pPr algn="just"/>
            <a:endParaRPr lang="ru-RU" sz="3300" dirty="0" smtClean="0">
              <a:latin typeface="Microsoft Sans Serif" pitchFamily="34" charset="0"/>
              <a:cs typeface="Microsoft Sans Serif" pitchFamily="34" charset="0"/>
            </a:endParaRPr>
          </a:p>
          <a:p>
            <a:pPr algn="just"/>
            <a:r>
              <a:rPr lang="ru-RU" sz="3300" b="1" i="1" dirty="0" smtClean="0"/>
              <a:t>Организация медицинского обслуживания и питания: </a:t>
            </a:r>
            <a:r>
              <a:rPr lang="ru-RU" sz="3300" dirty="0" smtClean="0">
                <a:latin typeface="Microsoft Sans Serif" pitchFamily="34" charset="0"/>
                <a:cs typeface="Microsoft Sans Serif" pitchFamily="34" charset="0"/>
              </a:rPr>
              <a:t>диагностические, профилактические или реабилитационные мероприятия, специальное место и приспособления для приема пищи.  </a:t>
            </a:r>
          </a:p>
          <a:p>
            <a:pPr algn="just"/>
            <a:endParaRPr lang="ru-RU" sz="3300" dirty="0" smtClean="0">
              <a:latin typeface="Microsoft Sans Serif" pitchFamily="34" charset="0"/>
              <a:cs typeface="Microsoft Sans Serif" pitchFamily="34" charset="0"/>
            </a:endParaRPr>
          </a:p>
          <a:p>
            <a:pPr algn="just"/>
            <a:r>
              <a:rPr lang="ru-RU" sz="3300" b="1" i="1" dirty="0" smtClean="0"/>
              <a:t>Информационное обеспечение: </a:t>
            </a:r>
            <a:r>
              <a:rPr lang="ru-RU" sz="3300" dirty="0" smtClean="0">
                <a:latin typeface="Microsoft Sans Serif" pitchFamily="34" charset="0"/>
                <a:cs typeface="Microsoft Sans Serif" pitchFamily="34" charset="0"/>
              </a:rPr>
              <a:t>совокупность технологических средств (компьютеры, базы данных, коммуникационные каналы, программные продукты, созданные с учетом особых образовательных потребностей детей с ОВЗ.</a:t>
            </a:r>
            <a:endParaRPr lang="ru-RU" sz="3300" dirty="0" smtClean="0"/>
          </a:p>
          <a:p>
            <a:pPr algn="just"/>
            <a:r>
              <a:rPr lang="ru-RU" sz="3300" b="1" i="1" dirty="0" smtClean="0"/>
              <a:t>Материально-техническое (архитектурное) обеспечение: </a:t>
            </a:r>
            <a:r>
              <a:rPr lang="ru-RU" sz="3300" dirty="0" smtClean="0">
                <a:latin typeface="Microsoft Sans Serif" pitchFamily="34" charset="0"/>
                <a:cs typeface="Microsoft Sans Serif" pitchFamily="34" charset="0"/>
              </a:rPr>
              <a:t>должно отвечать не только общим, но и особым образовательным потребностям группы детей                          с ограниченными возможностями здоровья в целом и каждой категории в отдельности. </a:t>
            </a:r>
          </a:p>
          <a:p>
            <a:pPr algn="just"/>
            <a:endParaRPr lang="ru-RU" sz="3300" dirty="0" smtClean="0">
              <a:latin typeface="Microsoft Sans Serif" pitchFamily="34" charset="0"/>
              <a:cs typeface="Microsoft Sans Serif" pitchFamily="34" charset="0"/>
            </a:endParaRPr>
          </a:p>
          <a:p>
            <a:pPr algn="just"/>
            <a:r>
              <a:rPr lang="ru-RU" sz="3300" b="1" i="1" dirty="0" smtClean="0"/>
              <a:t>Кадровое обеспечение: </a:t>
            </a:r>
            <a:r>
              <a:rPr lang="ru-RU" sz="3300" dirty="0" smtClean="0">
                <a:latin typeface="Microsoft Sans Serif" pitchFamily="34" charset="0"/>
                <a:cs typeface="Microsoft Sans Serif" pitchFamily="34" charset="0"/>
              </a:rPr>
              <a:t>наличие педагогических работников, прошедших повышение квалификации в области инклюзивного образования не менее 72 часов</a:t>
            </a:r>
            <a:endParaRPr lang="ru-RU" sz="3300" i="1" dirty="0" smtClean="0">
              <a:latin typeface="Microsoft Sans Serif" pitchFamily="34" charset="0"/>
              <a:cs typeface="Microsoft Sans Serif" pitchFamily="34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Организационное обеспечение:</a:t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427</TotalTime>
  <Words>944</Words>
  <Application>Microsoft Office PowerPoint</Application>
  <PresentationFormat>Экран (4:3)</PresentationFormat>
  <Paragraphs>105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Методическое сопровождение педагогов образовательных организаций                              г. Архангельска в организации инклюзивного образования детей с ОВЗ  и детей-инвалидов через  всестороннее развитие личности»  </vt:lpstr>
      <vt:lpstr>           Цель  проекта:    Методическое сопровождении педагогов ОО  г. Архангельска в организации  инклюзивного образования и создания  необходимых условий для получения образования и успешной социализации детей с ОВЗ и детей инвалидов через всестороннее развитие личности </vt:lpstr>
      <vt:lpstr>Актуальность</vt:lpstr>
      <vt:lpstr>Актуальность</vt:lpstr>
      <vt:lpstr>Задачи проекта:</vt:lpstr>
      <vt:lpstr>Задачи проекта:</vt:lpstr>
      <vt:lpstr>   Организационное обеспечение: Нормативно-правовая база </vt:lpstr>
      <vt:lpstr>Организационное обеспечение: Нормативно-правовая база</vt:lpstr>
      <vt:lpstr>Организационное обеспечение: </vt:lpstr>
      <vt:lpstr>Психолого-педагогическое сопровождение</vt:lpstr>
      <vt:lpstr>Психолого-педагогическое сопровождение</vt:lpstr>
      <vt:lpstr>Психолого-педагогическое сопровождение</vt:lpstr>
      <vt:lpstr>Психолого-педагогическое сопровождение</vt:lpstr>
      <vt:lpstr>Психолого-педагогическое сопровождение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46</cp:revision>
  <dcterms:created xsi:type="dcterms:W3CDTF">2015-05-06T10:03:39Z</dcterms:created>
  <dcterms:modified xsi:type="dcterms:W3CDTF">2015-05-21T10:42:00Z</dcterms:modified>
</cp:coreProperties>
</file>