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37"/>
  </p:notesMasterIdLst>
  <p:sldIdLst>
    <p:sldId id="291" r:id="rId2"/>
    <p:sldId id="296" r:id="rId3"/>
    <p:sldId id="309" r:id="rId4"/>
    <p:sldId id="310" r:id="rId5"/>
    <p:sldId id="258" r:id="rId6"/>
    <p:sldId id="259" r:id="rId7"/>
    <p:sldId id="297" r:id="rId8"/>
    <p:sldId id="295" r:id="rId9"/>
    <p:sldId id="299" r:id="rId10"/>
    <p:sldId id="298" r:id="rId11"/>
    <p:sldId id="285" r:id="rId12"/>
    <p:sldId id="261" r:id="rId13"/>
    <p:sldId id="300" r:id="rId14"/>
    <p:sldId id="301" r:id="rId15"/>
    <p:sldId id="262" r:id="rId16"/>
    <p:sldId id="274" r:id="rId17"/>
    <p:sldId id="302" r:id="rId18"/>
    <p:sldId id="263" r:id="rId19"/>
    <p:sldId id="293" r:id="rId20"/>
    <p:sldId id="313" r:id="rId21"/>
    <p:sldId id="292" r:id="rId22"/>
    <p:sldId id="303" r:id="rId23"/>
    <p:sldId id="304" r:id="rId24"/>
    <p:sldId id="269" r:id="rId25"/>
    <p:sldId id="306" r:id="rId26"/>
    <p:sldId id="318" r:id="rId27"/>
    <p:sldId id="266" r:id="rId28"/>
    <p:sldId id="314" r:id="rId29"/>
    <p:sldId id="272" r:id="rId30"/>
    <p:sldId id="315" r:id="rId31"/>
    <p:sldId id="316" r:id="rId32"/>
    <p:sldId id="307" r:id="rId33"/>
    <p:sldId id="287" r:id="rId34"/>
    <p:sldId id="294" r:id="rId35"/>
    <p:sldId id="317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FF5757"/>
    <a:srgbClr val="EE8AEE"/>
    <a:srgbClr val="A0EC76"/>
    <a:srgbClr val="27F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1" autoAdjust="0"/>
    <p:restoredTop sz="94660"/>
  </p:normalViewPr>
  <p:slideViewPr>
    <p:cSldViewPr>
      <p:cViewPr>
        <p:scale>
          <a:sx n="103" d="100"/>
          <a:sy n="103" d="100"/>
        </p:scale>
        <p:origin x="-15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53DE0C2-3546-4849-A4DC-F7F4C953594F}" type="datetimeFigureOut">
              <a:rPr lang="ru-RU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1447D2-91E5-4E6E-94F3-7B5E7E3F5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003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47D2-91E5-4E6E-94F3-7B5E7E3F57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C99DB4-3FDB-4C71-80F3-FB3E01558BE5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96F9046-BD5A-4F3E-A6A9-C0B5635F8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5BF2DCB-3088-433F-8D43-9776295453D7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44A339F-4938-48B4-B321-30C34417E3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51B753-6568-4C42-B6B0-A9CDD118EEB1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0BABAD0-D7A0-4587-9BA7-2B27F3E01A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72BF8F-4F8F-4546-807C-A9089CC05C13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7689D0C-5EAA-4427-9D42-7DFAF80854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F6C12F-4778-4389-B6B0-E99810C5202B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A92D820-30E2-4444-832B-42D390109A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49429A-6BC8-467D-A081-1C6D3C8E4A36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F5CDE9-5EE4-40DE-B38E-CDBCB97437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D529B76-0626-40D7-8372-EBAEA624727C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9403B7-C824-4EC7-9D20-675D50A613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BA94E3-77EE-4729-9813-0FC9C74CFE4A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6E81FE-E514-4C13-A12E-8BFA1FC04F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5F5F60-E4F7-4706-96D3-DC16CE2F5682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F00FA3-1377-4D5F-B474-D21F99B89F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8A3A0AA-8EEE-4203-B451-5C65D07B4AEB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D01623-0298-4693-AC1C-9F70F302DC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F93CAA-0C9F-4951-BFAE-0C5A1273F408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FAD83C-F4B3-4E25-A57E-841E9403D7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DC579EBD-B1E0-4BFE-95F0-8061C1E5B369}" type="datetimeFigureOut">
              <a:rPr lang="ru-RU" smtClean="0"/>
              <a:pPr>
                <a:defRPr/>
              </a:pPr>
              <a:t>25.11.2015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81F55AF-7CFC-411B-9183-76FD4B5328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Document1.docx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391876" cy="6408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Городской методический семинар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«Лаборатория педагога-организатора»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Тема выступления: </a:t>
            </a:r>
            <a:br>
              <a:rPr lang="ru-RU" sz="3600" dirty="0" smtClean="0"/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«Организация детского оздоровительного лагеря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базе образовательной организации.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опыта работы МБОУ СШ №14»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Подготовил:</a:t>
            </a:r>
            <a:br>
              <a:rPr lang="ru-RU" sz="2400" dirty="0" smtClean="0"/>
            </a:br>
            <a:r>
              <a:rPr lang="ru-RU" sz="2400" dirty="0" err="1" smtClean="0"/>
              <a:t>Истомина-Галаджян</a:t>
            </a:r>
            <a:r>
              <a:rPr lang="ru-RU" sz="2400" dirty="0" smtClean="0"/>
              <a:t> А.А.,</a:t>
            </a:r>
            <a:br>
              <a:rPr lang="ru-RU" sz="2400" dirty="0" smtClean="0"/>
            </a:br>
            <a:r>
              <a:rPr lang="ru-RU" sz="2400" dirty="0" smtClean="0"/>
              <a:t>педагог-организатор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81923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Ассоциация исследователей мира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1" name="Picture 1" descr="D:\Робот_А\14\Лагерь_2015\Скриншот.bmp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1115617" y="1455150"/>
            <a:ext cx="7158012" cy="50519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7848872" cy="1440160"/>
          </a:xfrm>
        </p:spPr>
        <p:txBody>
          <a:bodyPr>
            <a:normAutofit fontScale="55000" lnSpcReduction="20000"/>
          </a:bodyPr>
          <a:lstStyle/>
          <a:p>
            <a:pPr algn="ctr">
              <a:buFont typeface="Wingdings 2" pitchFamily="18" charset="2"/>
              <a:buNone/>
            </a:pPr>
            <a:r>
              <a:rPr lang="ru-RU" sz="8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Направления программы</a:t>
            </a:r>
          </a:p>
        </p:txBody>
      </p:sp>
      <p:pic>
        <p:nvPicPr>
          <p:cNvPr id="4" name="Picture 1" descr="D:\Робот_А\14\Лагерь_2015\1321209203_wind_rose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132857"/>
            <a:ext cx="3744415" cy="37444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Спортивно-оздоровительное 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752988"/>
          </a:xfrm>
        </p:spPr>
        <p:txBody>
          <a:bodyPr/>
          <a:lstStyle/>
          <a:p>
            <a:pPr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утренняя зарядка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спортивные игры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игры на свежем воздухе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подвижные игры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кислородные коктейли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витаминизация пищи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напиток из шиповника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употребление в пищу йодированной соли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солнечные ванны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воздушные ванны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встречи с медицинским работником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влажная уборка, проветривание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s://pp.vk.me/c616422/v616422438/12782/E4RL1CCukX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pp.vk.me/c616422/v616422438/12782/E4RL1CCukX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6" name="Picture 6" descr="D:\Лагерь_2014\ДОЛ\P102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76672"/>
            <a:ext cx="4491820" cy="3000396"/>
          </a:xfrm>
          <a:prstGeom prst="rect">
            <a:avLst/>
          </a:prstGeom>
          <a:noFill/>
        </p:spPr>
      </p:pic>
      <p:pic>
        <p:nvPicPr>
          <p:cNvPr id="35847" name="Picture 7" descr="D:\Лагерь_2014\ДОЛ\P10200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212976"/>
            <a:ext cx="2286016" cy="3447673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42852"/>
            <a:ext cx="3357554" cy="171451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Веселые старты</a:t>
            </a:r>
            <a:endParaRPr lang="ru-RU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C:\Documents and Settings\UserXP\Рабочий стол\ЛАГЕРЬ\Фото_Лагерь_2015\Эстафета\DSCN76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место в Октябрьском округе</a:t>
            </a:r>
            <a:endParaRPr lang="ru-RU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C:\Documents and Settings\UserXP\Рабочий стол\ЛАГЕРЬ\Фото_Лагерь_2015\Спартакиада\DSCN79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284205"/>
            <a:ext cx="6988184" cy="52411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Художественно-эстетическое 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88840"/>
            <a:ext cx="8183880" cy="4187952"/>
          </a:xfrm>
        </p:spPr>
        <p:txBody>
          <a:bodyPr/>
          <a:lstStyle/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коллективно-творческая деятельность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участие в  мероприятиях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работа творческих мастерских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экскурсии, музеи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конкурсы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концерты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7704138" cy="1412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Творческий конкурс </a:t>
            </a:r>
            <a:br>
              <a:rPr lang="ru-RU" sz="4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«Минута славы»</a:t>
            </a:r>
          </a:p>
        </p:txBody>
      </p:sp>
      <p:pic>
        <p:nvPicPr>
          <p:cNvPr id="41986" name="Picture 2" descr="H:\Лагерь_2014\ДОЛ\Минута славы\DSCN41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2" y="1412776"/>
            <a:ext cx="3312622" cy="2485505"/>
          </a:xfrm>
          <a:prstGeom prst="rect">
            <a:avLst/>
          </a:prstGeom>
          <a:noFill/>
        </p:spPr>
      </p:pic>
      <p:pic>
        <p:nvPicPr>
          <p:cNvPr id="41990" name="Picture 6" descr="H:\Лагерь_2014\ДОЛ\Минута славы\DSCN41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528392" cy="2646294"/>
          </a:xfrm>
          <a:prstGeom prst="rect">
            <a:avLst/>
          </a:prstGeom>
          <a:noFill/>
        </p:spPr>
      </p:pic>
      <p:pic>
        <p:nvPicPr>
          <p:cNvPr id="7" name="Picture 4" descr="C:\Documents and Settings\UserXP\Рабочий стол\ЛАГЕРЬ\Фото_Лагерь_2015\Минута славы\DSCN82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714744" cy="2786057"/>
          </a:xfrm>
          <a:prstGeom prst="rect">
            <a:avLst/>
          </a:prstGeom>
          <a:noFill/>
        </p:spPr>
      </p:pic>
      <p:pic>
        <p:nvPicPr>
          <p:cNvPr id="9" name="Picture 3" descr="C:\Documents and Settings\UserXP\Рабочий стол\ЛАГЕРЬ\Фото_Лагерь_2015\Минута славы\DSCN8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Мастер-классы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D:\Лагерь_2014\ДОЛ\VANklwg4_q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4350" y="1472863"/>
            <a:ext cx="3932238" cy="2504162"/>
          </a:xfrm>
          <a:prstGeom prst="rect">
            <a:avLst/>
          </a:prstGeom>
          <a:noFill/>
        </p:spPr>
      </p:pic>
      <p:pic>
        <p:nvPicPr>
          <p:cNvPr id="54275" name="Picture 3" descr="D:\Лагерь_2014\ДОЛ\cBjWuSPBaV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10" y="1428736"/>
            <a:ext cx="4286280" cy="3214710"/>
          </a:xfrm>
          <a:prstGeom prst="rect">
            <a:avLst/>
          </a:prstGeom>
          <a:noFill/>
        </p:spPr>
      </p:pic>
      <p:pic>
        <p:nvPicPr>
          <p:cNvPr id="5" name="Picture 1" descr="C:\Documents and Settings\UserXP\Рабочий стол\ЛАГЕРЬ\ФОТО ЛАГЕРЬ 2012\P10005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3873456" cy="29050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Патриотическое 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25112"/>
          </a:xfrm>
        </p:spPr>
        <p:txBody>
          <a:bodyPr/>
          <a:lstStyle/>
          <a:p>
            <a:pPr lvl="0">
              <a:buClrTx/>
              <a:buFont typeface="Wingdings" pitchFamily="2" charset="2"/>
              <a:buChar char="Ø"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посещение музеев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беседы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игры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Picture 1" descr="D:\Лагерь_2014\ДОЛ\12 июня\DSCN40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961891"/>
            <a:ext cx="4968552" cy="37264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:\Лагерь_2014\ДОЛ\P10108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108" y="620688"/>
            <a:ext cx="4758892" cy="3178792"/>
          </a:xfrm>
          <a:prstGeom prst="rect">
            <a:avLst/>
          </a:prstGeom>
          <a:noFill/>
        </p:spPr>
      </p:pic>
      <p:pic>
        <p:nvPicPr>
          <p:cNvPr id="43013" name="Picture 5" descr="H:\Лагерь_2014\ДОЛ\P10108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292080" cy="35349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70180" cy="7537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Торжественная линейка</a:t>
            </a:r>
            <a:endParaRPr lang="ru-RU" sz="4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H:\Лагерь_2014\ДОЛ\P10108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3789040"/>
            <a:ext cx="3932238" cy="2626148"/>
          </a:xfrm>
          <a:prstGeom prst="rect">
            <a:avLst/>
          </a:prstGeom>
          <a:noFill/>
        </p:spPr>
      </p:pic>
      <p:pic>
        <p:nvPicPr>
          <p:cNvPr id="43011" name="Picture 3" descr="H:\Лагерь_2014\ДОЛ\P10108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32040" y="3789040"/>
            <a:ext cx="3930650" cy="26263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Нормативно-правовая база </a:t>
            </a:r>
            <a:b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организации ДОЛ 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5184576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ru-RU" sz="1700" b="1" dirty="0" err="1" smtClean="0"/>
              <a:t>СанПиН</a:t>
            </a:r>
            <a:r>
              <a:rPr lang="ru-RU" sz="1700" b="1" dirty="0" smtClean="0"/>
              <a:t>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2.4.4.2599-10</a:t>
            </a:r>
            <a:r>
              <a:rPr lang="ru-RU" sz="1700" b="1" dirty="0" smtClean="0"/>
              <a:t> Гигиенические требования к устройству, содержанию и организации режима работы в оздоровительных учреждениях с дневным пребыванием детей в период каникул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err="1" smtClean="0"/>
              <a:t>СанПиН</a:t>
            </a:r>
            <a:r>
              <a:rPr lang="ru-RU" sz="1700" b="1" dirty="0" smtClean="0"/>
              <a:t>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2.4.5.2409-08</a:t>
            </a:r>
            <a:r>
              <a:rPr lang="ru-RU" sz="1700" b="1" dirty="0" smtClean="0"/>
              <a:t> Санитарно-эпидемиологические требования к организации питания обучающихся в общеобразовательных учреждениях, учреждениях начального и среднего профессионального образования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err="1" smtClean="0"/>
              <a:t>СанПин</a:t>
            </a:r>
            <a:r>
              <a:rPr lang="ru-RU" sz="1700" b="1" dirty="0" smtClean="0"/>
              <a:t>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2.3.6.1079-01</a:t>
            </a:r>
            <a:r>
              <a:rPr lang="ru-RU" sz="1700" b="1" dirty="0" smtClean="0"/>
              <a:t> Санитарно-эпидемиологические требования к организации питания, изготовлению и </a:t>
            </a:r>
            <a:r>
              <a:rPr lang="ru-RU" sz="1700" b="1" dirty="0" err="1" smtClean="0"/>
              <a:t>оборотоспособности</a:t>
            </a:r>
            <a:r>
              <a:rPr lang="ru-RU" sz="1700" b="1" dirty="0" smtClean="0"/>
              <a:t> в них пищевых продуктов и продовольственного сырья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Санитарно-эпидемиологическое заключение на образовательную деятельность учреждения, на базе которого организовано ЛОУ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приказ директора школы об организации ЛОУ с указанием сроков работы лагеря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штатное расписание и списочный состав сотрудников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договор на медицинское обслуживание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договор на организацию питания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договор о проведении дезинфекции, дезинсекции, </a:t>
            </a:r>
            <a:r>
              <a:rPr lang="ru-RU" sz="1700" b="1" dirty="0" err="1" smtClean="0"/>
              <a:t>деротизации</a:t>
            </a:r>
            <a:r>
              <a:rPr lang="ru-RU" sz="1700" b="1" dirty="0" smtClean="0"/>
              <a:t> в помещении  и на территории ЛОУ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sz="1700" b="1" dirty="0" smtClean="0"/>
              <a:t>протокол исследования воды и почвы</a:t>
            </a:r>
            <a:endParaRPr lang="ru-RU" sz="17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Посещение </a:t>
            </a:r>
            <a:r>
              <a:rPr lang="ru-RU" sz="40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афгано-чеченского</a:t>
            </a:r>
            <a:r>
              <a:rPr lang="ru-RU" sz="4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мемориала</a:t>
            </a:r>
            <a:endParaRPr lang="ru-RU" sz="4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C:\Documents and Settings\UserXP\Рабочий стол\ЛАГЕРЬ\Фото_Лагерь_2015\Юдин\DSCN78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714620"/>
            <a:ext cx="4583653" cy="3437740"/>
          </a:xfrm>
          <a:prstGeom prst="rect">
            <a:avLst/>
          </a:prstGeom>
          <a:noFill/>
        </p:spPr>
      </p:pic>
      <p:pic>
        <p:nvPicPr>
          <p:cNvPr id="44035" name="Picture 3" descr="C:\Documents and Settings\UserXP\Рабочий стол\ЛАГЕРЬ\Фото_Лагерь_2015\Юдин\DSCN78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3286124"/>
            <a:ext cx="4488403" cy="336630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Посещение </a:t>
            </a:r>
            <a:r>
              <a:rPr kumimoji="0" lang="ru-RU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афгано-чеченского</a:t>
            </a: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мемориала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 июня - День России</a:t>
            </a:r>
            <a:endParaRPr lang="ru-RU" sz="5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H:\Лагерь_2014\ДОЛ\12 июня\DSCN4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38600" cy="3028950"/>
          </a:xfrm>
          <a:prstGeom prst="rect">
            <a:avLst/>
          </a:prstGeom>
          <a:noFill/>
        </p:spPr>
      </p:pic>
      <p:pic>
        <p:nvPicPr>
          <p:cNvPr id="40963" name="Picture 3" descr="H:\Лагерь_2014\ДОЛ\12 июня\DSCN4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  <p:pic>
        <p:nvPicPr>
          <p:cNvPr id="40964" name="Picture 4" descr="H:\Лагерь_2014\ДОЛ\12 июня\DSCN40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88432" cy="2916324"/>
          </a:xfrm>
          <a:prstGeom prst="rect">
            <a:avLst/>
          </a:prstGeom>
          <a:noFill/>
        </p:spPr>
      </p:pic>
      <p:pic>
        <p:nvPicPr>
          <p:cNvPr id="40965" name="Picture 5" descr="H:\Лагерь_2014\ДОЛ\12 июня\DSCN39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128457" cy="30963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Участие в митинге, посвященном </a:t>
            </a:r>
            <a:br>
              <a:rPr lang="ru-RU" sz="4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Дню Памяти и скорби</a:t>
            </a:r>
            <a:endParaRPr lang="ru-RU" sz="40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9" name="Picture 3" descr="D:\Лагерь_2014\ДОЛ\Jelys9VAMi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8600" cy="3028950"/>
          </a:xfrm>
          <a:prstGeom prst="rect">
            <a:avLst/>
          </a:prstGeom>
          <a:noFill/>
        </p:spPr>
      </p:pic>
      <p:pic>
        <p:nvPicPr>
          <p:cNvPr id="55298" name="Picture 2" descr="D:\Лагерь_2014\ДОЛ\ypObNEPaJ0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8024" y="3212976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406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Экологическое 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8183880" cy="4187952"/>
          </a:xfrm>
        </p:spPr>
        <p:txBody>
          <a:bodyPr/>
          <a:lstStyle/>
          <a:p>
            <a:pPr lvl="0">
              <a:buClrTx/>
              <a:buFont typeface="Wingdings" pitchFamily="2" charset="2"/>
              <a:buChar char="Ø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уборка и облагораживание пришкольной территории 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создание трудовых бригад в отрядах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озеленение пришкольной территории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79388" y="1079500"/>
          <a:ext cx="8713787" cy="57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Документ" r:id="rId4" imgW="11749742" imgH="7792061" progId="Word.Document.12">
                  <p:embed/>
                </p:oleObj>
              </mc:Choice>
              <mc:Fallback>
                <p:oleObj name="Документ" r:id="rId4" imgW="11749742" imgH="779206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079500"/>
                        <a:ext cx="8713787" cy="577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5143536" cy="1081087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Наша клумба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28604"/>
            <a:ext cx="8229600" cy="1406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Социально-психологическое направление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183880" cy="2657456"/>
          </a:xfrm>
        </p:spPr>
        <p:txBody>
          <a:bodyPr/>
          <a:lstStyle/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выпуск школьной газеты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индивидуальные беседы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3600" dirty="0" smtClean="0"/>
              <a:t>групповая работа</a:t>
            </a:r>
          </a:p>
          <a:p>
            <a:pPr lvl="0">
              <a:buNone/>
            </a:pPr>
            <a:endParaRPr lang="ru-RU" sz="3600" dirty="0" smtClean="0"/>
          </a:p>
          <a:p>
            <a:pPr lvl="0">
              <a:buNone/>
            </a:pPr>
            <a:endParaRPr lang="ru-RU" sz="3600" dirty="0"/>
          </a:p>
        </p:txBody>
      </p:sp>
      <p:pic>
        <p:nvPicPr>
          <p:cNvPr id="58370" name="Picture 2" descr="D:\Лагерь_2014\ДОЛ\KIlpeL1kw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637214" cy="27279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Робот_А\14\Газетка\Ларер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3892985" cy="5506690"/>
          </a:xfrm>
          <a:prstGeom prst="rect">
            <a:avLst/>
          </a:prstGeom>
          <a:noFill/>
        </p:spPr>
      </p:pic>
      <p:pic>
        <p:nvPicPr>
          <p:cNvPr id="23554" name="Picture 2" descr="D:\Робот_А\14\Газетка\Лагерь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838" y="2830181"/>
            <a:ext cx="5695162" cy="40278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259263" cy="2724150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МАСТЕРСКАЯ ОБЩЕНИЯ «Я+ТЫ=МЫ»</a:t>
            </a:r>
          </a:p>
        </p:txBody>
      </p:sp>
      <p:pic>
        <p:nvPicPr>
          <p:cNvPr id="3074" name="Picture 2" descr="C:\Documents and Settings\User\Рабочий стол\фото лагерь 2011 год\SAM_08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284984"/>
            <a:ext cx="3930650" cy="2947988"/>
          </a:xfrm>
        </p:spPr>
      </p:pic>
      <p:pic>
        <p:nvPicPr>
          <p:cNvPr id="3075" name="Picture 3" descr="C:\Documents and Settings\User\Рабочий стол\фото лагерь 2011 год\SAM_08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429000"/>
            <a:ext cx="3930650" cy="2947988"/>
          </a:xfrm>
        </p:spPr>
      </p:pic>
      <p:pic>
        <p:nvPicPr>
          <p:cNvPr id="3076" name="Picture 4" descr="C:\Documents and Settings\User\Рабочий стол\фото лагерь 2011 год\SAM_08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608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 взаимодействия ДОЛ с учреждениями города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00430" y="2928934"/>
            <a:ext cx="1928826" cy="171451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3140968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Агентство детского отдыха </a:t>
            </a:r>
          </a:p>
          <a:p>
            <a:pPr algn="ctr"/>
            <a:r>
              <a:rPr lang="ru-RU" i="1" dirty="0" smtClean="0"/>
              <a:t>«Роза ветров»</a:t>
            </a:r>
            <a:endParaRPr lang="ru-RU" i="1" dirty="0"/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285852" y="1571612"/>
            <a:ext cx="1276350" cy="719138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Кинотеатр «</a:t>
            </a:r>
            <a:r>
              <a:rPr lang="ru-RU" sz="1100" dirty="0" smtClean="0">
                <a:latin typeface="Calibri" pitchFamily="34" charset="0"/>
              </a:rPr>
              <a:t>Р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усь», «Искра»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571472" y="2643182"/>
            <a:ext cx="1257300" cy="369888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Центр «Патриот»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500034" y="3429000"/>
            <a:ext cx="1363663" cy="86360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Государственный академический северный народный хор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357290" y="4643446"/>
            <a:ext cx="1600200" cy="71438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Архангельский областной дом молодёжи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000496" y="5572140"/>
            <a:ext cx="1600200" cy="627062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«Рыжий театр» Актерский дом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6000760" y="4857760"/>
            <a:ext cx="1631950" cy="57150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ВДПО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6786578" y="4000504"/>
            <a:ext cx="1470025" cy="51435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ДДЮТ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7143768" y="2928934"/>
            <a:ext cx="1539875" cy="371475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АГКЦ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000760" y="2071678"/>
            <a:ext cx="1600200" cy="344488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МУ «ЦЗПН «Душа»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5072066" y="1571612"/>
            <a:ext cx="1600200" cy="328613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Детская поликлиника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4143372" y="1285860"/>
            <a:ext cx="800100" cy="303213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ГИБДД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2714612" y="1428736"/>
            <a:ext cx="1344612" cy="511175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Департамент образования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 flipV="1">
            <a:off x="3000364" y="4429132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4143372" y="5072074"/>
            <a:ext cx="92869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1785918" y="3929066"/>
            <a:ext cx="1714511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56322" idx="3"/>
          </p:cNvCxnSpPr>
          <p:nvPr/>
        </p:nvCxnSpPr>
        <p:spPr>
          <a:xfrm rot="10800000">
            <a:off x="1828772" y="2828126"/>
            <a:ext cx="1671658" cy="74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>
            <a:off x="2500298" y="2285992"/>
            <a:ext cx="135732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6200000" flipV="1">
            <a:off x="3321835" y="2107397"/>
            <a:ext cx="928694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4" idx="0"/>
          </p:cNvCxnSpPr>
          <p:nvPr/>
        </p:nvCxnSpPr>
        <p:spPr>
          <a:xfrm rot="16200000" flipV="1">
            <a:off x="3804042" y="2268132"/>
            <a:ext cx="1285884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5400000" flipH="1" flipV="1">
            <a:off x="4697017" y="2196694"/>
            <a:ext cx="1143008" cy="607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5214942" y="2500307"/>
            <a:ext cx="928696" cy="714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56332" idx="1"/>
          </p:cNvCxnSpPr>
          <p:nvPr/>
        </p:nvCxnSpPr>
        <p:spPr>
          <a:xfrm flipV="1">
            <a:off x="5357818" y="3114672"/>
            <a:ext cx="1785950" cy="385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56331" idx="1"/>
          </p:cNvCxnSpPr>
          <p:nvPr/>
        </p:nvCxnSpPr>
        <p:spPr>
          <a:xfrm>
            <a:off x="5429256" y="4171956"/>
            <a:ext cx="1357322" cy="85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143504" y="4429132"/>
            <a:ext cx="928694" cy="428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User\Рабочий стол\лагерь 2011\SAM_08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677" y="1076217"/>
            <a:ext cx="4071603" cy="30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5986463" cy="12144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Игровая программа </a:t>
            </a:r>
            <a:b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«Веселые каникулы»</a:t>
            </a:r>
          </a:p>
        </p:txBody>
      </p:sp>
      <p:pic>
        <p:nvPicPr>
          <p:cNvPr id="9218" name="Picture 2" descr="C:\Documents and Settings\User\Рабочий стол\лагерь 2011\SAM_0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9219" name="Picture 3" descr="C:\Documents and Settings\User\Рабочий стол\лагерь 2011\SAM_08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832" y="3829050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Подготовительный этап организации ДОЛ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89437"/>
          </a:xfrm>
        </p:spPr>
        <p:txBody>
          <a:bodyPr>
            <a:normAutofit fontScale="92500" lnSpcReduction="20000"/>
          </a:bodyPr>
          <a:lstStyle/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проведение совещаний при директоре и заместителе директора по воспитательной работе по подготовке школы к летнему отдыху детей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подбор кадров для работы в ДОЛ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составление необходимой документации для деятельности лагеря (план-сетка, положение, должностные обязанности, инструкции т.д.)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сбор заявлений с родителей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проведение родительского собрания, заключение договоров с родителями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разработка программы деятельности ДОЛ</a:t>
            </a:r>
          </a:p>
          <a:p>
            <a:pPr lvl="0">
              <a:buClrTx/>
              <a:buFont typeface="Wingdings" pitchFamily="2" charset="2"/>
              <a:buChar char="Ø"/>
            </a:pPr>
            <a:r>
              <a:rPr lang="ru-RU" sz="2400" b="1" dirty="0" smtClean="0"/>
              <a:t>размещение на сайте ОО информации о работе лагеря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C:\Documents and Settings\UserXP\Рабочий стол\ЛАГЕРЬ\Фото_Лагерь_2015\Поход\DSCN82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3107529"/>
            <a:ext cx="5000628" cy="3750471"/>
          </a:xfrm>
          <a:prstGeom prst="rect">
            <a:avLst/>
          </a:prstGeom>
          <a:noFill/>
        </p:spPr>
      </p:pic>
      <p:pic>
        <p:nvPicPr>
          <p:cNvPr id="45059" name="Picture 3" descr="C:\Documents and Settings\UserXP\Рабочий стол\ЛАГЕРЬ\Фото_Лагерь_2015\Поход\DSCN83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3503"/>
            <a:ext cx="4143372" cy="5524497"/>
          </a:xfrm>
          <a:prstGeom prst="rect">
            <a:avLst/>
          </a:prstGeom>
          <a:noFill/>
        </p:spPr>
      </p:pic>
      <p:pic>
        <p:nvPicPr>
          <p:cNvPr id="45060" name="Picture 4" descr="C:\Documents and Settings\UserXP\Рабочий стол\ЛАГЕРЬ\Фото_Лагерь_2015\Поход\DSCN83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84" y="0"/>
            <a:ext cx="4416416" cy="3312312"/>
          </a:xfrm>
          <a:prstGeom prst="rect">
            <a:avLst/>
          </a:prstGeom>
          <a:noFill/>
        </p:spPr>
      </p:pic>
      <p:pic>
        <p:nvPicPr>
          <p:cNvPr id="45061" name="Picture 5" descr="C:\Documents and Settings\UserXP\Рабочий стол\ЛАГЕРЬ\Фото_Лагерь_2015\Поход\DSCN837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358" cy="37945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61159">
            <a:off x="5089446" y="2697581"/>
            <a:ext cx="3514805" cy="486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ПОХОД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280598" cy="1311261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Профилактика ПДД</a:t>
            </a:r>
          </a:p>
        </p:txBody>
      </p:sp>
      <p:pic>
        <p:nvPicPr>
          <p:cNvPr id="44033" name="Picture 1" descr="D:\Лагерь_2014\ДОЛ\eVF2dBK-sm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888432" cy="2916325"/>
          </a:xfrm>
          <a:prstGeom prst="rect">
            <a:avLst/>
          </a:prstGeom>
          <a:noFill/>
        </p:spPr>
      </p:pic>
      <p:pic>
        <p:nvPicPr>
          <p:cNvPr id="49154" name="Picture 2" descr="C:\Documents and Settings\UserXP\Рабочий стол\ЛАГЕРЬ\ФОТО ЛАГЕРЬ 2012\P10005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996" y="3284984"/>
            <a:ext cx="4160728" cy="31205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«Веселые пожарные старты»</a:t>
            </a:r>
            <a:endParaRPr lang="ru-RU" sz="48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D:\Лагерь_2014\ДОЛ\eaugJ6cg9P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286280" cy="3214710"/>
          </a:xfrm>
          <a:prstGeom prst="rect">
            <a:avLst/>
          </a:prstGeom>
          <a:noFill/>
        </p:spPr>
      </p:pic>
      <p:pic>
        <p:nvPicPr>
          <p:cNvPr id="59395" name="Picture 3" descr="D:\Лагерь_2014\ДОЛ\tN8Yb2J8wm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8024" y="1556792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472608"/>
          </a:xfrm>
        </p:spPr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Центром воспитательной работы лагеря является ребенок и его стремление к реализации. Пребывание здесь для каждого – время получения новых знаний, приобретения навыков и жизненного опыта и развития его творческого потенциала. Это благодаря продуманной организованной системе планирования лагерной смены.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C:\Documents and Settings\UserXP\Рабочий стол\ЛАГЕРЬ\Лагерь_2014\ДОЛ\P10109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8314">
            <a:off x="557062" y="1095918"/>
            <a:ext cx="2510079" cy="3421736"/>
          </a:xfrm>
          <a:prstGeom prst="rect">
            <a:avLst/>
          </a:prstGeom>
          <a:noFill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1000108"/>
            <a:ext cx="2357454" cy="440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192688" cy="71438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4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 в радость</a:t>
            </a:r>
            <a:endParaRPr lang="ru-RU" sz="48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H:\Лагерь_2014\ДОЛ\P10108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32040" y="3861048"/>
            <a:ext cx="3932238" cy="2626410"/>
          </a:xfrm>
          <a:prstGeom prst="rect">
            <a:avLst/>
          </a:prstGeom>
          <a:noFill/>
        </p:spPr>
      </p:pic>
      <p:pic>
        <p:nvPicPr>
          <p:cNvPr id="49154" name="Picture 2" descr="D:\летний лагерь\DSC0050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71876"/>
            <a:ext cx="5311701" cy="3178968"/>
          </a:xfrm>
          <a:prstGeom prst="rect">
            <a:avLst/>
          </a:prstGeom>
          <a:noFill/>
        </p:spPr>
      </p:pic>
      <p:pic>
        <p:nvPicPr>
          <p:cNvPr id="49155" name="Picture 3" descr="D:\летний лагерь\DSC0049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3824">
            <a:off x="6045212" y="1357298"/>
            <a:ext cx="3098788" cy="23240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C:\Documents and Settings\UserXP\Рабочий стол\ЛАГЕРЬ\Фото_Лагерь_2015\1 день\DSCN76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0327" cy="3705245"/>
          </a:xfrm>
          <a:prstGeom prst="rect">
            <a:avLst/>
          </a:prstGeom>
          <a:noFill/>
        </p:spPr>
      </p:pic>
      <p:pic>
        <p:nvPicPr>
          <p:cNvPr id="46084" name="Picture 4" descr="C:\Documents and Settings\UserXP\Рабочий стол\ЛАГЕРЬ\Фото_Лагерь_2015\Поход\DSCN83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765" y="2473323"/>
            <a:ext cx="5846235" cy="4384677"/>
          </a:xfrm>
          <a:prstGeom prst="rect">
            <a:avLst/>
          </a:prstGeom>
          <a:noFill/>
        </p:spPr>
      </p:pic>
      <p:pic>
        <p:nvPicPr>
          <p:cNvPr id="46082" name="Picture 2" descr="C:\Documents and Settings\UserXP\Рабочий стол\ЛАГЕРЬ\Фото_Лагерь_2015\фото июнь 2015\DSCF7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0"/>
            <a:ext cx="4214810" cy="3146473"/>
          </a:xfrm>
          <a:prstGeom prst="rect">
            <a:avLst/>
          </a:prstGeom>
          <a:noFill/>
        </p:spPr>
      </p:pic>
      <p:pic>
        <p:nvPicPr>
          <p:cNvPr id="46083" name="Picture 3" descr="C:\Documents and Settings\UserXP\Рабочий стол\ЛАГЕРЬ\Фото_Лагерь_2015\Поход\DSCN83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714752"/>
            <a:ext cx="4190997" cy="31432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Лагерь_2014\Скрин_Программ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6912767" cy="4320480"/>
          </a:xfrm>
          <a:prstGeom prst="rect">
            <a:avLst/>
          </a:prstGeom>
          <a:noFill/>
        </p:spPr>
      </p:pic>
      <p:pic>
        <p:nvPicPr>
          <p:cNvPr id="7" name="Picture 2" descr="D:\Лагерь_2014\Скан_Списки отряд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935" y="2492896"/>
            <a:ext cx="5991065" cy="37444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Цель программы ДОЛ: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13688"/>
          </a:xfrm>
        </p:spPr>
        <p:txBody>
          <a:bodyPr>
            <a:normAutofit fontScale="92500" lnSpcReduction="1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личности ребенка, полноценного отдыха, оздоровления детей, развитие их внутреннего потенциала, содействия формированию ключевых компетенций воспитанников на основе включения их в разнообразную, общественно-значимую и личностно-привлекательную 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824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81550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оздоровление детей и сплочение детского коллектива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закрепление правил личной гигиены отдыхающих, воспитание аккуратности, дисциплинированности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навыков культурного поведения, этикета, бережливости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чувства личной ответственности у детей за свои дела и поступки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познавательной активности и интересов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ловкости, развитие интересов к игровой деятельности</a:t>
            </a:r>
          </a:p>
          <a:p>
            <a:endParaRPr lang="ru-RU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43956" cy="15001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Этапы работы ДОЛ с дневным пребыванием детей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636912"/>
            <a:ext cx="7920880" cy="3160942"/>
          </a:xfrm>
        </p:spPr>
        <p:txBody>
          <a:bodyPr>
            <a:normAutofit fontScale="92500"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ru-RU" sz="4400" b="1" dirty="0" smtClean="0"/>
              <a:t> Организационный этап</a:t>
            </a:r>
            <a:endParaRPr lang="ru-RU" sz="4400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ru-RU" sz="4400" b="1" dirty="0" smtClean="0"/>
              <a:t> Основной этап</a:t>
            </a:r>
            <a:endParaRPr lang="ru-RU" sz="4400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ru-RU" sz="4400" b="1" dirty="0" smtClean="0"/>
              <a:t> Заключительный этап</a:t>
            </a:r>
            <a:endParaRPr lang="ru-RU" sz="44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329642" cy="15218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Детский оздоровительный лагерь </a:t>
            </a:r>
            <a:b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базе МБОУ СШ №14</a:t>
            </a:r>
            <a:b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Агентство детского отдыха </a:t>
            </a:r>
            <a:b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«Роза ветров»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5" name="Picture 1" descr="D:\Робот_А\14\Лагерь_2015\1321209203_wind_rose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3808" y="2288233"/>
            <a:ext cx="3600400" cy="36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Итоговая таблица за неделю</a:t>
            </a:r>
            <a:endParaRPr lang="ru-RU" sz="4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428736"/>
          <a:ext cx="8543955" cy="4617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02"/>
                <a:gridCol w="1345880"/>
                <a:gridCol w="1708791"/>
                <a:gridCol w="1708791"/>
                <a:gridCol w="1708791"/>
              </a:tblGrid>
              <a:tr h="67231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Критерии 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itchFamily="34" charset="0"/>
                          <a:cs typeface="Arial" pitchFamily="34" charset="0"/>
                        </a:rPr>
                        <a:t>Экспедиция №1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Экспедиция №2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Экспедиция №3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Экспедиция</a:t>
                      </a:r>
                      <a:r>
                        <a:rPr lang="ru-RU" b="1" baseline="0" dirty="0" smtClean="0">
                          <a:latin typeface="Arial" pitchFamily="34" charset="0"/>
                          <a:cs typeface="Arial" pitchFamily="34" charset="0"/>
                        </a:rPr>
                        <a:t> №4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88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Недельное задание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1692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Пунктуальность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1692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Активность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8727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Дисциплинированность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7231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1340</TotalTime>
  <Words>569</Words>
  <Application>Microsoft Office PowerPoint</Application>
  <PresentationFormat>Экран (4:3)</PresentationFormat>
  <Paragraphs>132</Paragraphs>
  <Slides>35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Аспект</vt:lpstr>
      <vt:lpstr>Документ</vt:lpstr>
      <vt:lpstr>Городской методический семинар «Лаборатория педагога-организатора»  Тема выступления:  «Организация детского оздоровительного лагеря  на базе образовательной организации.  Из опыта работы МБОУ СШ №14»  Подготовил: Истомина-Галаджян А.А., педагог-организатор </vt:lpstr>
      <vt:lpstr>Нормативно-правовая база  организации ДОЛ </vt:lpstr>
      <vt:lpstr>Подготовительный этап организации ДОЛ</vt:lpstr>
      <vt:lpstr>Презентация PowerPoint</vt:lpstr>
      <vt:lpstr>Цель программы ДОЛ:</vt:lpstr>
      <vt:lpstr>Задачи программы:</vt:lpstr>
      <vt:lpstr>Этапы работы ДОЛ с дневным пребыванием детей</vt:lpstr>
      <vt:lpstr>Детский оздоровительный лагерь  на базе МБОУ СШ №14 Агентство детского отдыха  «Роза ветров» </vt:lpstr>
      <vt:lpstr>Итоговая таблица за неделю</vt:lpstr>
      <vt:lpstr>Ассоциация исследователей мира</vt:lpstr>
      <vt:lpstr>Презентация PowerPoint</vt:lpstr>
      <vt:lpstr>Спортивно-оздоровительное направление</vt:lpstr>
      <vt:lpstr>Веселые старты</vt:lpstr>
      <vt:lpstr>I место в Октябрьском округе</vt:lpstr>
      <vt:lpstr>Художественно-эстетическое направление</vt:lpstr>
      <vt:lpstr>Творческий конкурс  «Минута славы»</vt:lpstr>
      <vt:lpstr>Мастер-классы</vt:lpstr>
      <vt:lpstr>Патриотическое направление</vt:lpstr>
      <vt:lpstr>Торжественная линейка</vt:lpstr>
      <vt:lpstr>Посещение афгано-чеченского мемориала</vt:lpstr>
      <vt:lpstr>12 июня - День России</vt:lpstr>
      <vt:lpstr>Участие в митинге, посвященном  Дню Памяти и скорби</vt:lpstr>
      <vt:lpstr>Экологическое направление</vt:lpstr>
      <vt:lpstr>Наша клумба</vt:lpstr>
      <vt:lpstr>Социально-психологическое направление</vt:lpstr>
      <vt:lpstr>Презентация PowerPoint</vt:lpstr>
      <vt:lpstr>МАСТЕРСКАЯ ОБЩЕНИЯ «Я+ТЫ=МЫ»</vt:lpstr>
      <vt:lpstr>Организация взаимодействия ДОЛ с учреждениями города</vt:lpstr>
      <vt:lpstr>Игровая программа  «Веселые каникулы»</vt:lpstr>
      <vt:lpstr>ПОХОД</vt:lpstr>
      <vt:lpstr>Профилактика ПДД</vt:lpstr>
      <vt:lpstr>«Веселые пожарные старты»</vt:lpstr>
      <vt:lpstr>Презентация PowerPoint</vt:lpstr>
      <vt:lpstr>  Работа в радость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Евтихиева Вера  Андреевна  Социальный педагог МОУ СОШ № 14</dc:title>
  <dc:creator>User</dc:creator>
  <cp:lastModifiedBy>Кузнецова Валерия</cp:lastModifiedBy>
  <cp:revision>113</cp:revision>
  <dcterms:created xsi:type="dcterms:W3CDTF">2011-11-01T18:08:20Z</dcterms:created>
  <dcterms:modified xsi:type="dcterms:W3CDTF">2015-11-25T18:45:43Z</dcterms:modified>
</cp:coreProperties>
</file>