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3671888"/>
            <a:ext cx="6048375" cy="1109662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532313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1984375"/>
            <a:ext cx="1909762" cy="44672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1984375"/>
            <a:ext cx="5581650" cy="4467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6338" y="2492375"/>
            <a:ext cx="3744912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3650" y="2492375"/>
            <a:ext cx="37465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843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492375"/>
            <a:ext cx="764381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87824" y="908720"/>
            <a:ext cx="5400675" cy="665163"/>
          </a:xfrm>
          <a:noFill/>
        </p:spPr>
        <p:txBody>
          <a:bodyPr/>
          <a:lstStyle/>
          <a:p>
            <a:pPr algn="ctr"/>
            <a:r>
              <a:rPr lang="uk-UA" sz="4400" dirty="0" smtClean="0">
                <a:solidFill>
                  <a:schemeClr val="bg2"/>
                </a:solidFill>
                <a:latin typeface="Tahoma" charset="0"/>
              </a:rPr>
              <a:t>ФИНАНСОВАЯ             ДЕЯТЕЛЬНОСТЬ</a:t>
            </a:r>
            <a:br>
              <a:rPr lang="uk-UA" sz="4400" dirty="0" smtClean="0">
                <a:solidFill>
                  <a:schemeClr val="bg2"/>
                </a:solidFill>
                <a:latin typeface="Tahoma" charset="0"/>
              </a:rPr>
            </a:br>
            <a:r>
              <a:rPr lang="uk-UA" sz="4400" dirty="0" smtClean="0">
                <a:solidFill>
                  <a:schemeClr val="bg2"/>
                </a:solidFill>
                <a:latin typeface="Tahoma" charset="0"/>
              </a:rPr>
              <a:t>МБОУ </a:t>
            </a:r>
            <a:r>
              <a:rPr lang="uk-UA" sz="4400" dirty="0" err="1" smtClean="0">
                <a:solidFill>
                  <a:schemeClr val="bg2"/>
                </a:solidFill>
                <a:latin typeface="Tahoma" charset="0"/>
              </a:rPr>
              <a:t>Гимназия</a:t>
            </a:r>
            <a:r>
              <a:rPr lang="uk-UA" sz="4400" dirty="0" smtClean="0">
                <a:solidFill>
                  <a:schemeClr val="bg2"/>
                </a:solidFill>
                <a:latin typeface="Tahoma" charset="0"/>
              </a:rPr>
              <a:t> № 3</a:t>
            </a:r>
            <a:endParaRPr lang="uk-UA" sz="4400" dirty="0">
              <a:solidFill>
                <a:schemeClr val="bg2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836712"/>
            <a:ext cx="7272808" cy="649288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Tahoma" charset="0"/>
              </a:rPr>
              <a:t>Показатели исполнения финансовых средств МБОУ Гимназия № 3</a:t>
            </a:r>
            <a:br>
              <a:rPr lang="ru-RU" sz="2800" b="1" dirty="0" smtClean="0">
                <a:latin typeface="Tahoma" charset="0"/>
              </a:rPr>
            </a:br>
            <a:r>
              <a:rPr lang="ru-RU" sz="2800" b="1" dirty="0" smtClean="0">
                <a:latin typeface="Tahoma" charset="0"/>
              </a:rPr>
              <a:t>бюджетные </a:t>
            </a:r>
            <a:endParaRPr lang="uk-UA" sz="2800" b="1" dirty="0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988840"/>
            <a:ext cx="8496622" cy="446405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uk-UA" sz="2000" dirty="0" smtClean="0"/>
              <a:t>                                              </a:t>
            </a:r>
            <a:r>
              <a:rPr lang="uk-UA" sz="2000" b="1" dirty="0" smtClean="0">
                <a:solidFill>
                  <a:schemeClr val="accent6">
                    <a:lumMod val="50000"/>
                  </a:schemeClr>
                </a:solidFill>
              </a:rPr>
              <a:t>2014                             2015 (за 9 месяцев)</a:t>
            </a:r>
          </a:p>
          <a:p>
            <a:pPr>
              <a:lnSpc>
                <a:spcPct val="90000"/>
              </a:lnSpc>
              <a:buNone/>
            </a:pP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  <a:t>    </a:t>
            </a:r>
            <a:endParaRPr lang="uk-UA" sz="20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uk-UA" sz="2000" b="1" dirty="0" smtClean="0">
                <a:solidFill>
                  <a:schemeClr val="bg2">
                    <a:lumMod val="50000"/>
                  </a:schemeClr>
                </a:solidFill>
              </a:rPr>
              <a:t>Поступило средств</a:t>
            </a:r>
            <a:r>
              <a:rPr lang="uk-UA" sz="2000" dirty="0" smtClean="0">
                <a:solidFill>
                  <a:schemeClr val="bg2">
                    <a:lumMod val="50000"/>
                  </a:schemeClr>
                </a:solidFill>
              </a:rPr>
              <a:t>:          </a:t>
            </a:r>
            <a:r>
              <a:rPr lang="uk-UA" sz="2000" dirty="0" smtClean="0">
                <a:solidFill>
                  <a:schemeClr val="bg2">
                    <a:lumMod val="50000"/>
                  </a:schemeClr>
                </a:solidFill>
              </a:rPr>
              <a:t> 53.766944.89                     52.173961.60</a:t>
            </a:r>
            <a:endParaRPr lang="uk-UA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uk-UA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uk-UA" sz="2000" b="1" dirty="0" smtClean="0">
                <a:solidFill>
                  <a:schemeClr val="bg2">
                    <a:lumMod val="50000"/>
                  </a:schemeClr>
                </a:solidFill>
              </a:rPr>
              <a:t>В том числе:</a:t>
            </a:r>
          </a:p>
          <a:p>
            <a:pPr>
              <a:lnSpc>
                <a:spcPct val="90000"/>
              </a:lnSpc>
              <a:buNone/>
            </a:pPr>
            <a:r>
              <a:rPr lang="uk-UA" sz="2000" b="1" dirty="0" smtClean="0">
                <a:solidFill>
                  <a:schemeClr val="bg2">
                    <a:lumMod val="50000"/>
                  </a:schemeClr>
                </a:solidFill>
              </a:rPr>
              <a:t>заработная плата</a:t>
            </a:r>
            <a:r>
              <a:rPr lang="uk-UA" sz="2000" dirty="0" smtClean="0">
                <a:solidFill>
                  <a:schemeClr val="bg2">
                    <a:lumMod val="50000"/>
                  </a:schemeClr>
                </a:solidFill>
              </a:rPr>
              <a:t>:             </a:t>
            </a:r>
            <a:r>
              <a:rPr lang="uk-UA" sz="2000" dirty="0" smtClean="0">
                <a:solidFill>
                  <a:schemeClr val="bg2">
                    <a:lumMod val="50000"/>
                  </a:schemeClr>
                </a:solidFill>
              </a:rPr>
              <a:t> 37.460920.83                    </a:t>
            </a:r>
            <a:r>
              <a:rPr lang="uk-UA" sz="2000" dirty="0" smtClean="0">
                <a:solidFill>
                  <a:schemeClr val="bg2">
                    <a:lumMod val="50000"/>
                  </a:schemeClr>
                </a:solidFill>
              </a:rPr>
              <a:t>36.888576.00</a:t>
            </a:r>
          </a:p>
          <a:p>
            <a:pPr>
              <a:lnSpc>
                <a:spcPct val="90000"/>
              </a:lnSpc>
              <a:buNone/>
            </a:pPr>
            <a:endParaRPr lang="uk-UA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uk-UA" sz="2000" b="1" dirty="0" smtClean="0">
                <a:solidFill>
                  <a:schemeClr val="bg2">
                    <a:lumMod val="50000"/>
                  </a:schemeClr>
                </a:solidFill>
              </a:rPr>
              <a:t>Начисления на выплаты    </a:t>
            </a:r>
          </a:p>
          <a:p>
            <a:pPr>
              <a:lnSpc>
                <a:spcPct val="90000"/>
              </a:lnSpc>
              <a:buNone/>
            </a:pPr>
            <a:r>
              <a:rPr lang="uk-UA" sz="2000" b="1" dirty="0" smtClean="0">
                <a:solidFill>
                  <a:schemeClr val="bg2">
                    <a:lumMod val="50000"/>
                  </a:schemeClr>
                </a:solidFill>
              </a:rPr>
              <a:t>по оплате труда (налоги)   </a:t>
            </a:r>
            <a:r>
              <a:rPr lang="uk-UA" sz="2000" dirty="0" smtClean="0">
                <a:solidFill>
                  <a:srgbClr val="002060"/>
                </a:solidFill>
              </a:rPr>
              <a:t>11.029450.82  </a:t>
            </a:r>
            <a:r>
              <a:rPr lang="uk-UA" sz="2000" dirty="0" smtClean="0">
                <a:solidFill>
                  <a:schemeClr val="bg2">
                    <a:lumMod val="50000"/>
                  </a:schemeClr>
                </a:solidFill>
              </a:rPr>
              <a:t>                 </a:t>
            </a:r>
            <a:r>
              <a:rPr lang="uk-UA" sz="2000" dirty="0" smtClean="0">
                <a:solidFill>
                  <a:srgbClr val="002060"/>
                </a:solidFill>
              </a:rPr>
              <a:t>10.898962.67</a:t>
            </a:r>
            <a:endParaRPr lang="uk-UA" sz="2000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uk-UA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uk-UA" sz="2000" b="1" dirty="0" smtClean="0">
                <a:solidFill>
                  <a:schemeClr val="bg2">
                    <a:lumMod val="50000"/>
                  </a:schemeClr>
                </a:solidFill>
              </a:rPr>
              <a:t>Среднемесячная </a:t>
            </a:r>
          </a:p>
          <a:p>
            <a:pPr>
              <a:lnSpc>
                <a:spcPct val="90000"/>
              </a:lnSpc>
              <a:buNone/>
            </a:pPr>
            <a:r>
              <a:rPr lang="uk-UA" sz="2000" b="1" dirty="0" smtClean="0">
                <a:solidFill>
                  <a:schemeClr val="bg2">
                    <a:lumMod val="50000"/>
                  </a:schemeClr>
                </a:solidFill>
              </a:rPr>
              <a:t>заработная плата за год:     </a:t>
            </a:r>
            <a:r>
              <a:rPr lang="uk-UA" sz="2000" dirty="0" smtClean="0">
                <a:solidFill>
                  <a:schemeClr val="bg2">
                    <a:lumMod val="50000"/>
                  </a:schemeClr>
                </a:solidFill>
              </a:rPr>
              <a:t>33.764.00                              </a:t>
            </a:r>
            <a:r>
              <a:rPr lang="uk-UA" sz="2000" dirty="0" smtClean="0">
                <a:solidFill>
                  <a:srgbClr val="002060"/>
                </a:solidFill>
              </a:rPr>
              <a:t>33.050.20</a:t>
            </a:r>
            <a:r>
              <a:rPr lang="uk-UA" sz="2000" dirty="0" smtClean="0">
                <a:solidFill>
                  <a:srgbClr val="FF0000"/>
                </a:solidFill>
              </a:rPr>
              <a:t>  </a:t>
            </a:r>
            <a:r>
              <a:rPr lang="uk-UA" sz="2000" dirty="0" smtClean="0">
                <a:solidFill>
                  <a:schemeClr val="bg2">
                    <a:lumMod val="50000"/>
                  </a:schemeClr>
                </a:solidFill>
              </a:rPr>
              <a:t>        </a:t>
            </a:r>
            <a:endParaRPr lang="uk-UA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476672"/>
            <a:ext cx="6985000" cy="5543550"/>
          </a:xfrm>
        </p:spPr>
        <p:txBody>
          <a:bodyPr/>
          <a:lstStyle/>
          <a:p>
            <a:pPr>
              <a:buNone/>
            </a:pPr>
            <a:endParaRPr lang="ru-RU" sz="2000" b="1" dirty="0" smtClean="0">
              <a:solidFill>
                <a:schemeClr val="bg2"/>
              </a:solidFill>
            </a:endParaRPr>
          </a:p>
          <a:p>
            <a:pPr>
              <a:buNone/>
            </a:pPr>
            <a:endParaRPr lang="ru-RU" sz="2000" b="1" dirty="0" smtClean="0">
              <a:solidFill>
                <a:schemeClr val="bg2"/>
              </a:solidFill>
            </a:endParaRPr>
          </a:p>
          <a:p>
            <a:pPr>
              <a:buNone/>
            </a:pPr>
            <a:endParaRPr lang="ru-RU" sz="2000" b="1" dirty="0" smtClean="0">
              <a:solidFill>
                <a:schemeClr val="bg2"/>
              </a:solidFill>
            </a:endParaRPr>
          </a:p>
          <a:p>
            <a:pPr>
              <a:buNone/>
            </a:pPr>
            <a:endParaRPr lang="ru-RU" sz="2000" b="1" dirty="0" smtClean="0">
              <a:solidFill>
                <a:schemeClr val="bg2"/>
              </a:solidFill>
            </a:endParaRPr>
          </a:p>
          <a:p>
            <a:pPr>
              <a:buNone/>
            </a:pPr>
            <a:endParaRPr lang="ru-RU" sz="2000" b="1" dirty="0">
              <a:solidFill>
                <a:schemeClr val="bg2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bg2"/>
                </a:solidFill>
              </a:rPr>
              <a:t>Оплата                                  2014                     2015 (9мес)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2"/>
                </a:solidFill>
              </a:rPr>
              <a:t>коммунальных услуг:</a:t>
            </a:r>
            <a:r>
              <a:rPr lang="ru-RU" sz="2000" b="1" dirty="0" smtClean="0"/>
              <a:t>     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2.661259.58          2.777929.39</a:t>
            </a:r>
          </a:p>
          <a:p>
            <a:pPr>
              <a:buFontTx/>
              <a:buChar char="-"/>
            </a:pPr>
            <a:endParaRPr lang="ru-RU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395922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2014                   2015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Содержание имущества:  </a:t>
            </a:r>
            <a:r>
              <a:rPr lang="ru-RU" u="sng" dirty="0" smtClean="0">
                <a:solidFill>
                  <a:schemeClr val="bg2">
                    <a:lumMod val="75000"/>
                  </a:schemeClr>
                </a:solidFill>
              </a:rPr>
              <a:t>297.456.53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    </a:t>
            </a:r>
            <a:r>
              <a:rPr lang="ru-RU" u="sng" dirty="0" smtClean="0">
                <a:solidFill>
                  <a:schemeClr val="bg2">
                    <a:lumMod val="75000"/>
                  </a:schemeClr>
                </a:solidFill>
              </a:rPr>
              <a:t>898.215.34</a:t>
            </a:r>
          </a:p>
          <a:p>
            <a:pPr>
              <a:buNone/>
            </a:pPr>
            <a:endParaRPr lang="ru-RU" sz="20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- противопожарные мероприятия</a:t>
            </a:r>
            <a:endParaRPr lang="ru-RU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- вневедомственная охрана</a:t>
            </a:r>
            <a:endParaRPr lang="ru-RU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- ремонт </a:t>
            </a: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коммунальных </a:t>
            </a: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систем</a:t>
            </a:r>
            <a:endParaRPr lang="ru-RU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- содержание </a:t>
            </a: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в соответствии </a:t>
            </a:r>
            <a:r>
              <a:rPr lang="ru-RU" sz="2000" b="1" dirty="0" err="1" smtClean="0">
                <a:solidFill>
                  <a:schemeClr val="bg2">
                    <a:lumMod val="75000"/>
                  </a:schemeClr>
                </a:solidFill>
              </a:rPr>
              <a:t>СанПиН</a:t>
            </a:r>
            <a:endParaRPr lang="ru-RU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- аварийное обслуживание</a:t>
            </a:r>
            <a:endParaRPr lang="ru-RU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- ремонт оборудования</a:t>
            </a:r>
            <a:endParaRPr lang="ru-RU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- заправка </a:t>
            </a:r>
            <a:r>
              <a:rPr lang="ru-RU" sz="2000" b="1" dirty="0" err="1" smtClean="0">
                <a:solidFill>
                  <a:schemeClr val="bg2">
                    <a:lumMod val="75000"/>
                  </a:schemeClr>
                </a:solidFill>
              </a:rPr>
              <a:t>катриджей</a:t>
            </a:r>
            <a:endParaRPr lang="ru-RU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4464496"/>
          </a:xfrm>
        </p:spPr>
        <p:txBody>
          <a:bodyPr/>
          <a:lstStyle/>
          <a:p>
            <a:r>
              <a:rPr lang="ru-RU" dirty="0" smtClean="0"/>
              <a:t>                                    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2014                       2015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Прочие услуги:           </a:t>
            </a: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50021010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            </a:t>
            </a: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91052896</a:t>
            </a:r>
          </a:p>
          <a:p>
            <a:pPr algn="ctr">
              <a:buNone/>
            </a:pPr>
            <a:endParaRPr lang="ru-RU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медосмотры</a:t>
            </a: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сангигиеническое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обучение</a:t>
            </a:r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курсы повышения квалиф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.         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содержание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компьютерной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техники</a:t>
            </a:r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подписка</a:t>
            </a:r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производственный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контроль</a:t>
            </a:r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система охраны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пульт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управления</a:t>
            </a:r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«кнопка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»</a:t>
            </a:r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утилизация отходов </a:t>
            </a:r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(вывоз ртутных ламп)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764704"/>
            <a:ext cx="7643812" cy="395922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                                   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                                    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2014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                  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2015</a:t>
            </a:r>
          </a:p>
          <a:p>
            <a:pPr>
              <a:buNone/>
            </a:pPr>
            <a:endParaRPr lang="ru-RU" sz="24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Основные средства    </a:t>
            </a:r>
            <a:r>
              <a:rPr lang="ru-RU" sz="2400" u="sng" dirty="0" smtClean="0">
                <a:solidFill>
                  <a:schemeClr val="bg2">
                    <a:lumMod val="75000"/>
                  </a:schemeClr>
                </a:solidFill>
              </a:rPr>
              <a:t>705573.87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         </a:t>
            </a:r>
            <a:r>
              <a:rPr lang="ru-RU" sz="2400" u="sng" dirty="0" smtClean="0">
                <a:solidFill>
                  <a:schemeClr val="bg2">
                    <a:lumMod val="75000"/>
                  </a:schemeClr>
                </a:solidFill>
              </a:rPr>
              <a:t>1.048813.40</a:t>
            </a:r>
          </a:p>
          <a:p>
            <a:pPr>
              <a:buNone/>
            </a:pPr>
            <a:endParaRPr lang="ru-RU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учебники</a:t>
            </a:r>
            <a:endParaRPr lang="ru-RU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мебель</a:t>
            </a:r>
            <a:endParaRPr lang="ru-RU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мультимедийное оборудование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компьютеры, </a:t>
            </a: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ноутбуки</a:t>
            </a:r>
            <a:endParaRPr lang="ru-RU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endParaRPr lang="ru-RU" sz="20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553200" cy="508000"/>
          </a:xfrm>
        </p:spPr>
        <p:txBody>
          <a:bodyPr/>
          <a:lstStyle/>
          <a:p>
            <a:r>
              <a:rPr lang="ru-RU" dirty="0" smtClean="0"/>
              <a:t>  Внебюджетные средства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568952" cy="395922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2014                          2015</a:t>
            </a:r>
          </a:p>
          <a:p>
            <a:pPr>
              <a:buNone/>
            </a:pPr>
            <a:endParaRPr lang="ru-RU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Доход                           1.869740.93              2.550.914.89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платные услуги                        1.822.430                               -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прочие доходы                         47310.00                                - 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детский                                      70491.20                               -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оздоровительный лагерь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Расходы                           2.574.654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ремонт                                       80.028.00                         197.722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приобретенное оборудование   108                                 -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(конструктор Лего, роботы         58.000                             65.000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компьютерное оборудование)     50                                   - </a:t>
            </a:r>
          </a:p>
          <a:p>
            <a:pPr>
              <a:buNone/>
            </a:pP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rasivo">
  <a:themeElements>
    <a:clrScheme name="template 3">
      <a:dk1>
        <a:srgbClr val="4D4D4D"/>
      </a:dk1>
      <a:lt1>
        <a:srgbClr val="FFFFFF"/>
      </a:lt1>
      <a:dk2>
        <a:srgbClr val="4D4D4D"/>
      </a:dk2>
      <a:lt2>
        <a:srgbClr val="003399"/>
      </a:lt2>
      <a:accent1>
        <a:srgbClr val="66CCFF"/>
      </a:accent1>
      <a:accent2>
        <a:srgbClr val="3366FF"/>
      </a:accent2>
      <a:accent3>
        <a:srgbClr val="FFFFFF"/>
      </a:accent3>
      <a:accent4>
        <a:srgbClr val="404040"/>
      </a:accent4>
      <a:accent5>
        <a:srgbClr val="B8E2FF"/>
      </a:accent5>
      <a:accent6>
        <a:srgbClr val="2D5CE7"/>
      </a:accent6>
      <a:hlink>
        <a:srgbClr val="FFCC00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333333"/>
        </a:dk1>
        <a:lt1>
          <a:srgbClr val="FFFFFF"/>
        </a:lt1>
        <a:dk2>
          <a:srgbClr val="808080"/>
        </a:dk2>
        <a:lt2>
          <a:srgbClr val="003366"/>
        </a:lt2>
        <a:accent1>
          <a:srgbClr val="6699FF"/>
        </a:accent1>
        <a:accent2>
          <a:srgbClr val="990000"/>
        </a:accent2>
        <a:accent3>
          <a:srgbClr val="FFFFFF"/>
        </a:accent3>
        <a:accent4>
          <a:srgbClr val="2A2A2A"/>
        </a:accent4>
        <a:accent5>
          <a:srgbClr val="B8CAFF"/>
        </a:accent5>
        <a:accent6>
          <a:srgbClr val="8A0000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CC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E2FF"/>
        </a:accent5>
        <a:accent6>
          <a:srgbClr val="2D5CE7"/>
        </a:accent6>
        <a:hlink>
          <a:srgbClr val="FFCC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2D5C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B90000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99CC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8AB9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krasivo</Template>
  <TotalTime>121</TotalTime>
  <Words>188</Words>
  <Application>Microsoft Office PowerPoint</Application>
  <PresentationFormat>Экран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krasivo</vt:lpstr>
      <vt:lpstr>ФИНАНСОВАЯ             ДЕЯТЕЛЬНОСТЬ МБОУ Гимназия № 3</vt:lpstr>
      <vt:lpstr>Показатели исполнения финансовых средств МБОУ Гимназия № 3 бюджетные </vt:lpstr>
      <vt:lpstr>Слайд 3</vt:lpstr>
      <vt:lpstr>Слайд 4</vt:lpstr>
      <vt:lpstr>Слайд 5</vt:lpstr>
      <vt:lpstr>Слайд 6</vt:lpstr>
      <vt:lpstr>  Внебюджетные средства</vt:lpstr>
    </vt:vector>
  </TitlesOfParts>
  <Company>МБОУ ОГ№3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ФИНАНСОВАЯ             ДЕЯТЕЛЬНОСТЬ МБОУ ОГ № 3</dc:title>
  <dc:creator>Приемная</dc:creator>
  <cp:lastModifiedBy>Приемная</cp:lastModifiedBy>
  <cp:revision>17</cp:revision>
  <dcterms:created xsi:type="dcterms:W3CDTF">2014-11-13T08:39:03Z</dcterms:created>
  <dcterms:modified xsi:type="dcterms:W3CDTF">2015-09-29T12:18:25Z</dcterms:modified>
</cp:coreProperties>
</file>