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67" r:id="rId6"/>
    <p:sldId id="259" r:id="rId7"/>
    <p:sldId id="260" r:id="rId8"/>
    <p:sldId id="261" r:id="rId9"/>
    <p:sldId id="262" r:id="rId10"/>
    <p:sldId id="268" r:id="rId11"/>
    <p:sldId id="264" r:id="rId12"/>
    <p:sldId id="265" r:id="rId13"/>
    <p:sldId id="266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A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0909" autoAdjust="0"/>
  </p:normalViewPr>
  <p:slideViewPr>
    <p:cSldViewPr>
      <p:cViewPr>
        <p:scale>
          <a:sx n="90" d="100"/>
          <a:sy n="90" d="100"/>
        </p:scale>
        <p:origin x="-55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5CBC4-1274-4873-9E25-8D03B7A5D6A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78D3B-B36B-48D7-BD17-735ED48C50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357D4B-AA4B-43CB-A786-B8DEF79E224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3690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Муниципальный этап всероссийской олимпиады школьников проводился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16  </a:t>
            </a:r>
            <a:r>
              <a:rPr lang="ru-RU" b="1" dirty="0">
                <a:solidFill>
                  <a:schemeClr val="bg1"/>
                </a:solidFill>
              </a:rPr>
              <a:t>ноября по </a:t>
            </a:r>
            <a:r>
              <a:rPr lang="ru-RU" b="1" dirty="0" smtClean="0">
                <a:solidFill>
                  <a:schemeClr val="bg1"/>
                </a:solidFill>
              </a:rPr>
              <a:t>04 </a:t>
            </a:r>
            <a:r>
              <a:rPr lang="ru-RU" b="1" dirty="0">
                <a:solidFill>
                  <a:schemeClr val="bg1"/>
                </a:solidFill>
              </a:rPr>
              <a:t>декабря </a:t>
            </a:r>
            <a:r>
              <a:rPr lang="ru-RU" b="1" dirty="0" smtClean="0">
                <a:solidFill>
                  <a:schemeClr val="bg1"/>
                </a:solidFill>
              </a:rPr>
              <a:t>2015 </a:t>
            </a:r>
            <a:r>
              <a:rPr lang="ru-RU" b="1" dirty="0">
                <a:solidFill>
                  <a:schemeClr val="bg1"/>
                </a:solidFill>
              </a:rPr>
              <a:t>г. по </a:t>
            </a:r>
            <a:r>
              <a:rPr lang="ru-RU" b="1" dirty="0" smtClean="0">
                <a:solidFill>
                  <a:schemeClr val="bg1"/>
                </a:solidFill>
              </a:rPr>
              <a:t>  23 предметам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  </a:t>
            </a:r>
            <a:r>
              <a:rPr lang="ru-RU" sz="2700" dirty="0">
                <a:solidFill>
                  <a:schemeClr val="bg1"/>
                </a:solidFill>
              </a:rPr>
              <a:t>в соответствии с </a:t>
            </a:r>
            <a:r>
              <a:rPr lang="ru-RU" sz="2700" dirty="0" smtClean="0">
                <a:solidFill>
                  <a:schemeClr val="bg1"/>
                </a:solidFill>
              </a:rPr>
              <a:t>приказом от 05.11 2015 №744"Об </a:t>
            </a:r>
            <a:r>
              <a:rPr lang="ru-RU" sz="2700" dirty="0">
                <a:solidFill>
                  <a:schemeClr val="bg1"/>
                </a:solidFill>
              </a:rPr>
              <a:t>организации проведения муниципального этапа всероссийской олимпиады школьников в </a:t>
            </a:r>
            <a:r>
              <a:rPr lang="ru-RU" sz="2700" dirty="0" smtClean="0">
                <a:solidFill>
                  <a:schemeClr val="bg1"/>
                </a:solidFill>
              </a:rPr>
              <a:t>2015-2016 </a:t>
            </a:r>
            <a:r>
              <a:rPr lang="ru-RU" sz="2700" dirty="0">
                <a:solidFill>
                  <a:schemeClr val="bg1"/>
                </a:solidFill>
              </a:rPr>
              <a:t>учебном году"             </a:t>
            </a:r>
            <a:r>
              <a:rPr lang="ru-RU" sz="2700" b="1" dirty="0">
                <a:solidFill>
                  <a:schemeClr val="bg1"/>
                </a:solidFill>
              </a:rPr>
              <a:t> </a:t>
            </a: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208123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Сравнительная таблица  по количеству победителей 2015-2016г.г.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7786"/>
            <a:ext cx="8186766" cy="306435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438240"/>
          <a:ext cx="9144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475"/>
                <a:gridCol w="4339525"/>
              </a:tblGrid>
              <a:tr h="4192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организация</a:t>
                      </a:r>
                      <a:endParaRPr lang="ru-RU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победителей 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0309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МБОУ</a:t>
                      </a:r>
                      <a:r>
                        <a:rPr lang="ru-RU" sz="2800" b="1" baseline="0" dirty="0" smtClean="0"/>
                        <a:t> Гимназия №3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12803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МБОУ Гимназия №6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МБОУ Гимназия №24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МБОУ Гимназия №21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МБОУ Гимназия </a:t>
                      </a:r>
                      <a:r>
                        <a:rPr lang="ru-RU" sz="2800" b="1" baseline="0" dirty="0" smtClean="0"/>
                        <a:t> №</a:t>
                      </a:r>
                      <a:r>
                        <a:rPr lang="ru-RU" sz="2800" b="1" dirty="0" smtClean="0"/>
                        <a:t>25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4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Самые активные участники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7класс</a:t>
            </a:r>
          </a:p>
          <a:p>
            <a:pPr algn="ctr"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Кучерин</a:t>
            </a:r>
            <a:r>
              <a:rPr lang="ru-RU" sz="3600" b="1" dirty="0" smtClean="0">
                <a:solidFill>
                  <a:schemeClr val="bg1"/>
                </a:solidFill>
              </a:rPr>
              <a:t> Георгий 5 олимпиад (2пб)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Королёв Владимир  - 4 олимпиады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8 класс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Попов Николай – 5 олимпиад</a:t>
            </a:r>
          </a:p>
          <a:p>
            <a:pPr algn="ctr"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Халяпина</a:t>
            </a:r>
            <a:r>
              <a:rPr lang="ru-RU" sz="3600" b="1" dirty="0" smtClean="0">
                <a:solidFill>
                  <a:schemeClr val="bg1"/>
                </a:solidFill>
              </a:rPr>
              <a:t>  Софья – 4 олимпиады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142852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9 класс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Беседина Александра – 4 олимп.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                      10 класс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Калинина Лидия - 4 олимп.1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Бахтина Марина – 4 олимп. 1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                       11 класс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Волоцкой  Дмитрий - 6 олимп.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Пьянков Михаил – 4 олимп. 1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err="1" smtClean="0">
                <a:solidFill>
                  <a:schemeClr val="bg1"/>
                </a:solidFill>
              </a:rPr>
              <a:t>Кологреева</a:t>
            </a:r>
            <a:r>
              <a:rPr lang="ru-RU" sz="3200" b="1" dirty="0" smtClean="0">
                <a:solidFill>
                  <a:schemeClr val="bg1"/>
                </a:solidFill>
              </a:rPr>
              <a:t> Мария - 5 олимп 1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Бабкина Софья – 4 олимп.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Победители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endParaRPr lang="ru-RU" sz="4400" b="1" dirty="0" smtClean="0">
              <a:solidFill>
                <a:schemeClr val="bg1"/>
              </a:solidFill>
            </a:endParaRPr>
          </a:p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142984"/>
          <a:ext cx="9144000" cy="679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0"/>
                <a:gridCol w="857256"/>
                <a:gridCol w="3643338"/>
                <a:gridCol w="1142976"/>
              </a:tblGrid>
              <a:tr h="4136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37675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Кологреева</a:t>
                      </a:r>
                      <a:r>
                        <a:rPr lang="ru-RU" sz="2800" b="1" dirty="0" smtClean="0"/>
                        <a:t> Мария</a:t>
                      </a:r>
                    </a:p>
                    <a:p>
                      <a:r>
                        <a:rPr lang="ru-RU" sz="2800" b="1" dirty="0" smtClean="0"/>
                        <a:t>Бахтина Марина</a:t>
                      </a:r>
                    </a:p>
                    <a:p>
                      <a:r>
                        <a:rPr lang="ru-RU" sz="2800" b="1" dirty="0" err="1" smtClean="0"/>
                        <a:t>Туркова</a:t>
                      </a:r>
                      <a:r>
                        <a:rPr lang="ru-RU" sz="2800" b="1" dirty="0" smtClean="0"/>
                        <a:t> Арина</a:t>
                      </a:r>
                    </a:p>
                    <a:p>
                      <a:r>
                        <a:rPr lang="ru-RU" sz="2800" b="1" dirty="0" smtClean="0"/>
                        <a:t>Новикова</a:t>
                      </a:r>
                      <a:r>
                        <a:rPr lang="ru-RU" sz="2800" b="1" baseline="0" dirty="0" smtClean="0"/>
                        <a:t> Анна</a:t>
                      </a:r>
                    </a:p>
                    <a:p>
                      <a:r>
                        <a:rPr lang="ru-RU" sz="2800" b="1" baseline="0" dirty="0" err="1" smtClean="0"/>
                        <a:t>Шваяков</a:t>
                      </a:r>
                      <a:r>
                        <a:rPr lang="ru-RU" sz="2800" b="1" baseline="0" dirty="0" smtClean="0"/>
                        <a:t> Андрей</a:t>
                      </a:r>
                    </a:p>
                    <a:p>
                      <a:r>
                        <a:rPr lang="ru-RU" sz="2800" b="1" baseline="0" dirty="0" smtClean="0"/>
                        <a:t>Калинина Лидия</a:t>
                      </a:r>
                    </a:p>
                    <a:p>
                      <a:r>
                        <a:rPr lang="ru-RU" sz="2800" b="1" baseline="0" dirty="0" smtClean="0"/>
                        <a:t>Третьякова Вероника</a:t>
                      </a:r>
                    </a:p>
                    <a:p>
                      <a:r>
                        <a:rPr lang="ru-RU" sz="2800" b="1" baseline="0" dirty="0" err="1" smtClean="0"/>
                        <a:t>Кучерин</a:t>
                      </a:r>
                      <a:r>
                        <a:rPr lang="ru-RU" sz="2800" b="1" baseline="0" dirty="0" smtClean="0"/>
                        <a:t> Георгий</a:t>
                      </a:r>
                    </a:p>
                    <a:p>
                      <a:r>
                        <a:rPr lang="ru-RU" sz="2800" b="1" baseline="0" dirty="0" smtClean="0"/>
                        <a:t>Хомякова Дарья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baseline="0" dirty="0" smtClean="0"/>
                        <a:t>Мерзлякова Юлия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11</a:t>
                      </a:r>
                    </a:p>
                    <a:p>
                      <a:r>
                        <a:rPr lang="ru-RU" sz="2800" b="1" dirty="0" smtClean="0"/>
                        <a:t>10</a:t>
                      </a:r>
                    </a:p>
                    <a:p>
                      <a:r>
                        <a:rPr lang="ru-RU" sz="2800" b="1" dirty="0" smtClean="0"/>
                        <a:t>11</a:t>
                      </a:r>
                    </a:p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10</a:t>
                      </a:r>
                    </a:p>
                    <a:p>
                      <a:r>
                        <a:rPr lang="ru-RU" sz="2800" b="1" dirty="0" smtClean="0"/>
                        <a:t>10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r>
                        <a:rPr lang="ru-RU" sz="2800" b="1" dirty="0" smtClean="0"/>
                        <a:t>11</a:t>
                      </a:r>
                    </a:p>
                    <a:p>
                      <a:r>
                        <a:rPr lang="ru-RU" sz="2800" b="1" dirty="0" smtClean="0"/>
                        <a:t> 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baseline="0" dirty="0" smtClean="0"/>
                        <a:t>Мирошниченко Анна</a:t>
                      </a:r>
                    </a:p>
                    <a:p>
                      <a:r>
                        <a:rPr lang="ru-RU" sz="2800" b="1" baseline="0" dirty="0" err="1" smtClean="0"/>
                        <a:t>Кучерин</a:t>
                      </a:r>
                      <a:r>
                        <a:rPr lang="ru-RU" sz="2800" b="1" baseline="0" dirty="0" smtClean="0"/>
                        <a:t> Георгий</a:t>
                      </a:r>
                    </a:p>
                    <a:p>
                      <a:r>
                        <a:rPr lang="ru-RU" sz="2800" b="1" dirty="0" err="1" smtClean="0"/>
                        <a:t>Гридинарь</a:t>
                      </a:r>
                      <a:r>
                        <a:rPr lang="ru-RU" sz="2800" b="1" baseline="0" dirty="0" smtClean="0"/>
                        <a:t> Николай</a:t>
                      </a:r>
                    </a:p>
                    <a:p>
                      <a:r>
                        <a:rPr lang="ru-RU" sz="2800" b="1" baseline="0" dirty="0" smtClean="0"/>
                        <a:t>Абакумов Яков</a:t>
                      </a:r>
                    </a:p>
                    <a:p>
                      <a:r>
                        <a:rPr lang="ru-RU" sz="2800" b="1" baseline="0" dirty="0" smtClean="0"/>
                        <a:t>Новикова Анна</a:t>
                      </a:r>
                    </a:p>
                    <a:p>
                      <a:r>
                        <a:rPr lang="ru-RU" sz="2800" b="1" baseline="0" dirty="0" smtClean="0"/>
                        <a:t>Богданова Дина</a:t>
                      </a:r>
                    </a:p>
                    <a:p>
                      <a:r>
                        <a:rPr lang="ru-RU" sz="2800" b="1" baseline="0" dirty="0" smtClean="0"/>
                        <a:t>Пьянков Михаил</a:t>
                      </a:r>
                    </a:p>
                    <a:p>
                      <a:r>
                        <a:rPr lang="ru-RU" sz="2800" b="1" baseline="0" dirty="0" smtClean="0"/>
                        <a:t>Сидорова Алиса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baseline="0" dirty="0" smtClean="0"/>
                        <a:t>Новиков Алексей</a:t>
                      </a:r>
                      <a:endParaRPr lang="ru-RU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baseline="0" dirty="0" smtClean="0"/>
                        <a:t>Макарова Анна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r>
                        <a:rPr lang="ru-RU" sz="2800" b="1" dirty="0" smtClean="0"/>
                        <a:t>8</a:t>
                      </a:r>
                    </a:p>
                    <a:p>
                      <a:r>
                        <a:rPr lang="ru-RU" sz="2800" b="1" dirty="0" smtClean="0"/>
                        <a:t>10</a:t>
                      </a:r>
                    </a:p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11</a:t>
                      </a:r>
                    </a:p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r>
                        <a:rPr lang="ru-RU" sz="2800" b="1" dirty="0" smtClean="0"/>
                        <a:t>8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600" dirty="0" smtClean="0">
                <a:solidFill>
                  <a:schemeClr val="bg1"/>
                </a:solidFill>
              </a:rPr>
              <a:t>18 декабря 2015 года в 15.00 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в </a:t>
            </a:r>
            <a:r>
              <a:rPr lang="ru-RU" sz="2700" dirty="0" smtClean="0">
                <a:solidFill>
                  <a:schemeClr val="bg1"/>
                </a:solidFill>
              </a:rPr>
              <a:t>ГБУК АО "Архангельский краеведческий музей" историко-архитектурный комплекс "Архангельский Гостиный двор" (ул. Набережная Северной Двины, д. 86) состоится чествование учащихся 7-11 классов муниципальных общеобразовательных учреждений, победителей муниципального этапа всероссийской олимпиады школьников </a:t>
            </a:r>
            <a:r>
              <a:rPr lang="ru-RU" sz="2700" dirty="0" smtClean="0">
                <a:solidFill>
                  <a:schemeClr val="bg1"/>
                </a:solidFill>
              </a:rPr>
              <a:t> в </a:t>
            </a:r>
            <a:r>
              <a:rPr lang="ru-RU" sz="2700" dirty="0" smtClean="0">
                <a:solidFill>
                  <a:schemeClr val="bg1"/>
                </a:solidFill>
              </a:rPr>
              <a:t>2015 году. </a:t>
            </a: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800" dirty="0" smtClean="0"/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регистрация учащихся начинается с 14.00 и завершается в 14.30. </a:t>
            </a: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/>
              <a:t> </a:t>
            </a:r>
            <a:r>
              <a:rPr lang="ru-RU" sz="3100" dirty="0" smtClean="0"/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школьная </a:t>
            </a:r>
            <a:r>
              <a:rPr lang="ru-RU" sz="3100" dirty="0" smtClean="0">
                <a:solidFill>
                  <a:schemeClr val="bg1"/>
                </a:solidFill>
              </a:rPr>
              <a:t>форма, белая блуза (рубашка), сменная обувь);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endParaRPr lang="ru-RU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ВЫВОДЫ и ПРЕДЛОЖЕНИЯ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Считать участие учащихся гимназии в </a:t>
            </a:r>
            <a:r>
              <a:rPr lang="ru-RU" b="1" dirty="0" err="1" smtClean="0">
                <a:solidFill>
                  <a:schemeClr val="bg1"/>
                </a:solidFill>
              </a:rPr>
              <a:t>МЭВсОШ</a:t>
            </a:r>
            <a:r>
              <a:rPr lang="ru-RU" b="1" dirty="0" smtClean="0">
                <a:solidFill>
                  <a:schemeClr val="bg1"/>
                </a:solidFill>
              </a:rPr>
              <a:t> 2015-16 </a:t>
            </a:r>
            <a:r>
              <a:rPr lang="ru-RU" b="1" dirty="0" err="1" smtClean="0">
                <a:solidFill>
                  <a:schemeClr val="bg1"/>
                </a:solidFill>
              </a:rPr>
              <a:t>уч.года</a:t>
            </a:r>
            <a:r>
              <a:rPr lang="ru-RU" b="1" dirty="0" smtClean="0">
                <a:solidFill>
                  <a:schemeClr val="bg1"/>
                </a:solidFill>
              </a:rPr>
              <a:t>  успешным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Отметить результативное участие в  олимпиаде по следующим предметам: физическая культура, французский  язык, английский язык, музыка, ИЗО, технический труд, обслуживающий труд ОБЖ, МХК.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Обратить внимание на подготовку учащихся к олимпиаде по экономике, экологии, праву, географии.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Провести заседания кафедр с качественным анализом итогов олимпиады по всем предметам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69006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>
                <a:solidFill>
                  <a:schemeClr val="bg1"/>
                </a:solidFill>
              </a:rPr>
              <a:t>Результат участия</a:t>
            </a:r>
            <a:br>
              <a:rPr lang="ru-RU" sz="5300" b="1" dirty="0" smtClean="0">
                <a:solidFill>
                  <a:schemeClr val="bg1"/>
                </a:solidFill>
              </a:rPr>
            </a:br>
            <a:r>
              <a:rPr lang="ru-RU" sz="5300" b="1" dirty="0" smtClean="0">
                <a:solidFill>
                  <a:schemeClr val="bg1"/>
                </a:solidFill>
              </a:rPr>
              <a:t>2015-2016 </a:t>
            </a:r>
            <a:r>
              <a:rPr lang="ru-RU" sz="5300" b="1" dirty="0" err="1" smtClean="0">
                <a:solidFill>
                  <a:schemeClr val="bg1"/>
                </a:solidFill>
              </a:rPr>
              <a:t>уч.год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Всего участников 7  – 11кл    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242/</a:t>
            </a:r>
            <a:r>
              <a:rPr lang="ru-RU" b="1" dirty="0" smtClean="0">
                <a:solidFill>
                  <a:srgbClr val="FF0000"/>
                </a:solidFill>
              </a:rPr>
              <a:t>132</a:t>
            </a:r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         </a:t>
            </a:r>
            <a:r>
              <a:rPr lang="ru-RU" b="1" dirty="0" smtClean="0">
                <a:solidFill>
                  <a:schemeClr val="bg1"/>
                </a:solidFill>
              </a:rPr>
              <a:t>победителей-  20/</a:t>
            </a:r>
            <a:r>
              <a:rPr lang="ru-RU" b="1" dirty="0" smtClean="0">
                <a:solidFill>
                  <a:srgbClr val="FF0000"/>
                </a:solidFill>
              </a:rPr>
              <a:t>18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призёров-       </a:t>
            </a:r>
            <a:r>
              <a:rPr lang="ru-RU" b="1" dirty="0" smtClean="0">
                <a:solidFill>
                  <a:schemeClr val="bg1"/>
                </a:solidFill>
              </a:rPr>
              <a:t>121/</a:t>
            </a:r>
            <a:r>
              <a:rPr lang="ru-RU" b="1" dirty="0" smtClean="0">
                <a:solidFill>
                  <a:srgbClr val="FF0000"/>
                </a:solidFill>
              </a:rPr>
              <a:t>77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501122" cy="5143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8572560" cy="1214446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Сравнительные   результаты 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357298"/>
          <a:ext cx="9144001" cy="542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601"/>
                <a:gridCol w="2603999"/>
                <a:gridCol w="2455200"/>
                <a:gridCol w="2083201"/>
              </a:tblGrid>
              <a:tr h="1081029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год</a:t>
                      </a:r>
                      <a:endParaRPr lang="ru-RU" sz="4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победителей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призёров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347863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n-lt"/>
                          <a:cs typeface="Arial" pitchFamily="34" charset="0"/>
                        </a:rPr>
                        <a:t>2013-2014</a:t>
                      </a:r>
                      <a:endParaRPr lang="ru-RU" sz="4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173/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19/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82/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499493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n-lt"/>
                          <a:cs typeface="Arial" pitchFamily="34" charset="0"/>
                        </a:rPr>
                        <a:t>2014-2015</a:t>
                      </a:r>
                      <a:endParaRPr lang="ru-RU" sz="4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180/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14/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79/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9949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+mn-lt"/>
                        </a:rPr>
                        <a:t>2015-2016</a:t>
                      </a:r>
                      <a:endParaRPr lang="ru-RU" sz="36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242/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132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20/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121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/77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750595" y="5943600"/>
          <a:ext cx="212652" cy="365760"/>
        </p:xfrm>
        <a:graphic>
          <a:graphicData uri="http://schemas.openxmlformats.org/drawingml/2006/table">
            <a:tbl>
              <a:tblPr/>
              <a:tblGrid>
                <a:gridCol w="212652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Участие по классам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8329642" cy="4572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428736"/>
          <a:ext cx="9144033" cy="535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271"/>
                <a:gridCol w="3332135"/>
                <a:gridCol w="3719627"/>
              </a:tblGrid>
              <a:tr h="14287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sz="28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победителей и призёров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40/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32/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44/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29/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38/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22/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10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63/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33/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59/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30/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Результативность участия в </a:t>
            </a:r>
            <a:r>
              <a:rPr lang="ru-RU" sz="4800" dirty="0" err="1" smtClean="0">
                <a:solidFill>
                  <a:schemeClr val="bg1"/>
                </a:solidFill>
              </a:rPr>
              <a:t>МЭВсОШ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2015-2016 </a:t>
            </a:r>
            <a:r>
              <a:rPr lang="ru-RU" sz="4800" dirty="0" err="1" smtClean="0">
                <a:solidFill>
                  <a:schemeClr val="bg1"/>
                </a:solidFill>
              </a:rPr>
              <a:t>уч.года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по предметам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14313" y="285728"/>
            <a:ext cx="8929687" cy="64293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32198"/>
          <a:ext cx="9144002" cy="689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950"/>
                <a:gridCol w="2076950"/>
                <a:gridCol w="1846860"/>
                <a:gridCol w="1686666"/>
                <a:gridCol w="1456576"/>
              </a:tblGrid>
              <a:tr h="117629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литература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60%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химия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17%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обществознание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56%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Физическая культура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Французский язык 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экономика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854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sz="4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2428875"/>
            <a:ext cx="885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"/>
          <a:ext cx="914403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1874462"/>
                <a:gridCol w="2044504"/>
                <a:gridCol w="1415844"/>
                <a:gridCol w="1594675"/>
              </a:tblGrid>
              <a:tr h="9868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астрономия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</a:p>
                    <a:p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35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25%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экология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Английский язык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28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27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музыка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ИЗО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информатика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25%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85750" y="285750"/>
            <a:ext cx="8858250" cy="63579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-2"/>
          <a:ext cx="9144001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728"/>
                <a:gridCol w="2066543"/>
                <a:gridCol w="1752804"/>
                <a:gridCol w="1575613"/>
                <a:gridCol w="1353313"/>
              </a:tblGrid>
              <a:tr h="10273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92463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Технология  ОТ</a:t>
                      </a:r>
                    </a:p>
                    <a:p>
                      <a:r>
                        <a:rPr lang="ru-RU" sz="2400" b="1" dirty="0" smtClean="0"/>
                        <a:t>Технология ТТ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</a:p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физика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  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33%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689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право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ОБЖ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география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18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МХК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Биология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441712" y="925033"/>
          <a:ext cx="244548" cy="365760"/>
        </p:xfrm>
        <a:graphic>
          <a:graphicData uri="http://schemas.openxmlformats.org/drawingml/2006/table">
            <a:tbl>
              <a:tblPr/>
              <a:tblGrid>
                <a:gridCol w="244548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7086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0"/>
            <a:ext cx="8858312" cy="6858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85776"/>
          <a:ext cx="9144000" cy="735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710"/>
                <a:gridCol w="1702976"/>
                <a:gridCol w="1615411"/>
                <a:gridCol w="1548580"/>
                <a:gridCol w="1622323"/>
              </a:tblGrid>
              <a:tr h="174057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174057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Немецкий язык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387694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Математика</a:t>
                      </a:r>
                    </a:p>
                    <a:p>
                      <a:r>
                        <a:rPr lang="ru-RU" sz="2800" b="1" dirty="0" smtClean="0"/>
                        <a:t> 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итого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21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242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20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121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38</a:t>
                      </a:r>
                      <a:r>
                        <a:rPr lang="ru-RU" sz="2800" b="1" dirty="0" smtClean="0"/>
                        <a:t>%</a:t>
                      </a:r>
                    </a:p>
                    <a:p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B0DFA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1097</TotalTime>
  <Words>511</Words>
  <Application>Microsoft Office PowerPoint</Application>
  <PresentationFormat>Экран (4:3)</PresentationFormat>
  <Paragraphs>303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Муниципальный этап всероссийской олимпиады школьников проводился  с 16  ноября по 04 декабря 2015 г. по   23 предметам.   в соответствии с приказом от 05.11 2015 №744"Об организации проведения муниципального этапа всероссийской олимпиады школьников в 2015-2016 учебном году"               </vt:lpstr>
      <vt:lpstr> Результат участия 2015-2016 уч.год    Всего участников 7  – 11кл    -     242/132                    победителей-  20/18              призёров-       121/77   </vt:lpstr>
      <vt:lpstr>Слайд 3</vt:lpstr>
      <vt:lpstr>Участие по классам</vt:lpstr>
      <vt:lpstr>Результативность участия в МЭВсОШ 2015-2016 уч.года по предметам</vt:lpstr>
      <vt:lpstr>           </vt:lpstr>
      <vt:lpstr> </vt:lpstr>
      <vt:lpstr>Слайд 8</vt:lpstr>
      <vt:lpstr>Слайд 9</vt:lpstr>
      <vt:lpstr>Сравнительная таблица  по количеству победителей 2015-2016г.г.</vt:lpstr>
      <vt:lpstr>Самые активные участники</vt:lpstr>
      <vt:lpstr> </vt:lpstr>
      <vt:lpstr>Победители</vt:lpstr>
      <vt:lpstr>  18 декабря 2015 года в 15.00  в ГБУК АО "Архангельский краеведческий музей" историко-архитектурный комплекс "Архангельский Гостиный двор" (ул. Набережная Северной Двины, д. 86) состоится чествование учащихся 7-11 классов муниципальных общеобразовательных учреждений, победителей муниципального этапа всероссийской олимпиады школьников  в 2015 году.    регистрация учащихся начинается с 14.00 и завершается в 14.30.    школьная форма, белая блуза (рубашка), сменная обувь);   </vt:lpstr>
      <vt:lpstr>ВЫВОДЫ и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этап всероссийской олимпиады школьников проводился  с 17  ноября по 05 декабря 2014 г. по   23 предметам.   в соответствии с письмом министерства образования, науки и культуры Архангельской области от 17.09.2014 № 209/02-01-13/5777  «О муниципальном этапе всероссийской олимпиады школьников» ,от 17.10.2014 № 209/02-01-13/6534 "Об организации проведения муниципального этапа всероссийской олимпиады школьников в 2014-2015 учебном году"</dc:title>
  <dc:creator>Надя</dc:creator>
  <cp:lastModifiedBy>Надя</cp:lastModifiedBy>
  <cp:revision>96</cp:revision>
  <dcterms:created xsi:type="dcterms:W3CDTF">2015-01-11T10:35:51Z</dcterms:created>
  <dcterms:modified xsi:type="dcterms:W3CDTF">2015-12-13T20:50:41Z</dcterms:modified>
</cp:coreProperties>
</file>