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13"/>
  </p:notesMasterIdLst>
  <p:sldIdLst>
    <p:sldId id="256" r:id="rId2"/>
    <p:sldId id="257" r:id="rId3"/>
    <p:sldId id="262" r:id="rId4"/>
    <p:sldId id="267" r:id="rId5"/>
    <p:sldId id="268" r:id="rId6"/>
    <p:sldId id="271" r:id="rId7"/>
    <p:sldId id="273" r:id="rId8"/>
    <p:sldId id="274" r:id="rId9"/>
    <p:sldId id="277" r:id="rId10"/>
    <p:sldId id="282" r:id="rId11"/>
    <p:sldId id="283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3872"/>
    <a:srgbClr val="44A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324CFE-28CF-483B-877A-376A80C4A487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25A50D-884C-4D0A-B728-78A9878DBF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930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Экзамены – это испытание.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Всю жизнь все непрерывно сдают экзамены: преодолевают страх, защищают, переплывают, забираются, изучают, принимают решения. Чем больше преодолено в прошлых испытаниях, тем лучше че-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ловек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подготовлен к очередным из них.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5A50D-884C-4D0A-B728-78A9878DBF7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992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25A50D-884C-4D0A-B728-78A9878DBF7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371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235E736-2B5E-4FF4-ADAF-88BF4B4F59EB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0126B32-98A4-40B4-AC06-004F5B350FB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127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5E736-2B5E-4FF4-ADAF-88BF4B4F59EB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26B32-98A4-40B4-AC06-004F5B350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752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5E736-2B5E-4FF4-ADAF-88BF4B4F59EB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26B32-98A4-40B4-AC06-004F5B350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686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5E736-2B5E-4FF4-ADAF-88BF4B4F59EB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26B32-98A4-40B4-AC06-004F5B350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679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5E736-2B5E-4FF4-ADAF-88BF4B4F59EB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26B32-98A4-40B4-AC06-004F5B350FB0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3314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5E736-2B5E-4FF4-ADAF-88BF4B4F59EB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26B32-98A4-40B4-AC06-004F5B350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411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5E736-2B5E-4FF4-ADAF-88BF4B4F59EB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26B32-98A4-40B4-AC06-004F5B350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695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5E736-2B5E-4FF4-ADAF-88BF4B4F59EB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26B32-98A4-40B4-AC06-004F5B350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750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5E736-2B5E-4FF4-ADAF-88BF4B4F59EB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26B32-98A4-40B4-AC06-004F5B350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102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5E736-2B5E-4FF4-ADAF-88BF4B4F59EB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26B32-98A4-40B4-AC06-004F5B350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572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5E736-2B5E-4FF4-ADAF-88BF4B4F59EB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26B32-98A4-40B4-AC06-004F5B350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960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5235E736-2B5E-4FF4-ADAF-88BF4B4F59EB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30126B32-98A4-40B4-AC06-004F5B350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624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6872" y="1855391"/>
            <a:ext cx="9966960" cy="2926080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100 баллов </a:t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для победы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1591" y="5030219"/>
            <a:ext cx="8767860" cy="1388165"/>
          </a:xfrm>
        </p:spPr>
        <p:txBody>
          <a:bodyPr>
            <a:normAutofit/>
          </a:bodyPr>
          <a:lstStyle/>
          <a:p>
            <a:r>
              <a:rPr lang="ru-RU" dirty="0" smtClean="0"/>
              <a:t>Подготовила: </a:t>
            </a:r>
            <a:r>
              <a:rPr lang="ru-RU" dirty="0" err="1" smtClean="0"/>
              <a:t>Тормосова</a:t>
            </a:r>
            <a:r>
              <a:rPr lang="ru-RU" dirty="0" smtClean="0"/>
              <a:t> Марина 9 «Б»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977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76843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Позитивные установки:</a:t>
            </a:r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0683" y="1094705"/>
            <a:ext cx="11124697" cy="5207358"/>
          </a:xfrm>
        </p:spPr>
        <p:txBody>
          <a:bodyPr>
            <a:normAutofit fontScale="92500" lnSpcReduction="20000"/>
          </a:bodyPr>
          <a:lstStyle/>
          <a:p>
            <a:pPr lvl="0">
              <a:buFont typeface="Wingdings" panose="05000000000000000000" pitchFamily="2" charset="2"/>
              <a:buChar char="q"/>
            </a:pPr>
            <a:r>
              <a:rPr lang="ru-RU" sz="3000" b="1" dirty="0">
                <a:solidFill>
                  <a:srgbClr val="00B050"/>
                </a:solidFill>
              </a:rPr>
              <a:t>Я готов к экзамену.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ru-RU" sz="3000" b="1" dirty="0">
                <a:solidFill>
                  <a:srgbClr val="00B050"/>
                </a:solidFill>
              </a:rPr>
              <a:t>Я занимаю своё рабочее место и сосредоточенно начинаю читать задание.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ru-RU" sz="3000" b="1" dirty="0">
                <a:solidFill>
                  <a:srgbClr val="00B050"/>
                </a:solidFill>
              </a:rPr>
              <a:t>При возникновении беспокойства я дышу медленно и глубоко. Я сделал всё, чтобы подготовиться к экзамену. Ко мне возвращается спокойствие.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ru-RU" sz="3000" b="1" dirty="0">
                <a:solidFill>
                  <a:srgbClr val="00B050"/>
                </a:solidFill>
              </a:rPr>
              <a:t>Анализирую все задания и выбираю из них те, которые могу сделать сразу и легко. Проверяю их. Я молодец. Начинаю решать следующее задание. Если задание вызывает трудности – откладываю его. Вернусь к нему позже и решу.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ru-RU" sz="3000" b="1" dirty="0">
                <a:solidFill>
                  <a:srgbClr val="00B050"/>
                </a:solidFill>
              </a:rPr>
              <a:t>Дышу ровно и спокойно. Это всего лишь экзамен. Я в безопасности.</a:t>
            </a:r>
          </a:p>
          <a:p>
            <a:pPr marL="45720" indent="0">
              <a:buNone/>
            </a:pPr>
            <a:r>
              <a:rPr lang="ru-RU" sz="3000" b="1" dirty="0"/>
              <a:t> 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907" y="4389239"/>
            <a:ext cx="2455962" cy="2182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8045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2602522"/>
            <a:ext cx="9872871" cy="3493477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УДАЧИ НА ЭКЗАМЕНЕ!!!</a:t>
            </a:r>
            <a:endParaRPr lang="ru-RU" sz="6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957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17" y="609600"/>
            <a:ext cx="5576552" cy="4632775"/>
          </a:xfrm>
        </p:spPr>
      </p:pic>
      <p:sp>
        <p:nvSpPr>
          <p:cNvPr id="5" name="Прямоугольник 4"/>
          <p:cNvSpPr/>
          <p:nvPr/>
        </p:nvSpPr>
        <p:spPr>
          <a:xfrm>
            <a:off x="6766560" y="2521059"/>
            <a:ext cx="49530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0" i="0" u="none" strike="noStrike" baseline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sz="20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sz="24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Экзамены – это испытание. </a:t>
            </a:r>
            <a:r>
              <a:rPr lang="ru-RU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Всю жизнь все непрерывно сдают экзамены: преодолевают страх, защищают, переплывают, </a:t>
            </a:r>
            <a:r>
              <a:rPr lang="ru-RU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изучают</a:t>
            </a:r>
            <a:r>
              <a:rPr lang="ru-RU" sz="2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принимают решения. Чем больше преодолено в прошлых испытаниях, тем лучше человек подготовлен к очередным из них.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545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73944" y="550985"/>
            <a:ext cx="9875520" cy="135636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Очень важный аспект</a:t>
            </a:r>
            <a:r>
              <a:rPr lang="ru-RU" b="1" dirty="0" smtClean="0"/>
              <a:t> </a:t>
            </a:r>
            <a:r>
              <a:rPr lang="ru-RU" b="1" dirty="0" smtClean="0"/>
              <a:t>-</a:t>
            </a:r>
            <a:r>
              <a:rPr lang="ru-RU" dirty="0" smtClean="0"/>
              <a:t>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стабилизация эмоционального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состояния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перед экзаменами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03739" y="2212340"/>
            <a:ext cx="9872871" cy="3637280"/>
          </a:xfrm>
        </p:spPr>
        <p:txBody>
          <a:bodyPr>
            <a:normAutofit/>
          </a:bodyPr>
          <a:lstStyle/>
          <a:p>
            <a:endParaRPr lang="ru-RU" b="1" i="1" dirty="0" smtClean="0"/>
          </a:p>
          <a:p>
            <a:r>
              <a:rPr lang="ru-RU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Саморегуляция</a:t>
            </a:r>
            <a:r>
              <a:rPr lang="ru-RU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эмоционального состояния</a:t>
            </a:r>
            <a:endParaRPr lang="ru-RU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Методы самопомощи в ситуации стресса</a:t>
            </a:r>
            <a:endParaRPr lang="ru-RU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Саморегуляция</a:t>
            </a:r>
            <a:r>
              <a:rPr lang="ru-RU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познавательной деятельности </a:t>
            </a:r>
            <a:endParaRPr lang="ru-RU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Универсальные «рецепты» повышения эффективности тактики выполнения заданий </a:t>
            </a:r>
            <a:r>
              <a:rPr lang="ru-RU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</a:t>
            </a:r>
            <a:endParaRPr lang="ru-RU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Универсальные «рецепты» </a:t>
            </a:r>
            <a:r>
              <a:rPr lang="ru-RU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 эффективности </a:t>
            </a:r>
            <a:endParaRPr lang="ru-RU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тактики </a:t>
            </a:r>
            <a:r>
              <a:rPr lang="ru-RU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 заданий в ходе ЕГЭ</a:t>
            </a:r>
            <a:endParaRPr lang="ru-RU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886" y="260710"/>
            <a:ext cx="3152633" cy="390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07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213" y="334851"/>
            <a:ext cx="11321356" cy="1693241"/>
          </a:xfrm>
        </p:spPr>
        <p:txBody>
          <a:bodyPr>
            <a:normAutofit/>
          </a:bodyPr>
          <a:lstStyle/>
          <a:p>
            <a:r>
              <a:rPr lang="ru-RU" b="1" i="1" u="sng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Рекомендации психолога </a:t>
            </a:r>
            <a:r>
              <a:rPr lang="ru-RU" b="1" i="1" u="sng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b="1" i="1" u="sng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i="1" u="sng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как готовиться к экзамену</a:t>
            </a:r>
            <a:endParaRPr lang="ru-RU" sz="4000" b="1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6214" y="1957754"/>
            <a:ext cx="10895526" cy="4682378"/>
          </a:xfrm>
        </p:spPr>
        <p:txBody>
          <a:bodyPr>
            <a:normAutofit fontScale="92500" lnSpcReduction="1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Сначала подготовь место для занятий.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Можно </a:t>
            </a:r>
            <a:r>
              <a:rPr lang="ru-RU" sz="2800" b="1" dirty="0">
                <a:solidFill>
                  <a:srgbClr val="C00000"/>
                </a:solidFill>
              </a:rPr>
              <a:t>ввести в интерьер комнаты </a:t>
            </a:r>
            <a:r>
              <a:rPr lang="ru-RU" sz="2800" b="1" dirty="0">
                <a:solidFill>
                  <a:srgbClr val="FFFF00"/>
                </a:solidFill>
              </a:rPr>
              <a:t>желтый </a:t>
            </a:r>
            <a:r>
              <a:rPr lang="ru-RU" sz="2800" b="1" dirty="0">
                <a:solidFill>
                  <a:srgbClr val="C00000"/>
                </a:solidFill>
              </a:rPr>
              <a:t>и </a:t>
            </a:r>
            <a:r>
              <a:rPr lang="ru-RU" sz="2800" b="1" dirty="0">
                <a:solidFill>
                  <a:srgbClr val="7030A0"/>
                </a:solidFill>
              </a:rPr>
              <a:t>фиолетовый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цвета.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Составь план занятий.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Начни </a:t>
            </a:r>
            <a:r>
              <a:rPr lang="ru-RU" sz="2800" b="1" dirty="0">
                <a:solidFill>
                  <a:srgbClr val="C00000"/>
                </a:solidFill>
              </a:rPr>
              <a:t>с теории, а затем перейти на тестовые задания и задачи. Решение сложных задач не оставляй «на потом».</a:t>
            </a:r>
          </a:p>
          <a:p>
            <a:r>
              <a:rPr lang="ru-RU" sz="2800" b="1" dirty="0">
                <a:solidFill>
                  <a:srgbClr val="C00000"/>
                </a:solidFill>
              </a:rPr>
              <a:t>Чередуй занятия и отдых.</a:t>
            </a:r>
          </a:p>
          <a:p>
            <a:r>
              <a:rPr lang="ru-RU" sz="2800" b="1" dirty="0">
                <a:solidFill>
                  <a:srgbClr val="C00000"/>
                </a:solidFill>
              </a:rPr>
              <a:t>В процессе непосредственной подготовки к экзамену задействуй разные виды памяти: зрительную (чтение), слуховую (чтение вслух или запись на аудио), моторную (переписывание формул, материала).</a:t>
            </a:r>
          </a:p>
          <a:p>
            <a:r>
              <a:rPr lang="ru-RU" sz="2800" b="1" dirty="0">
                <a:solidFill>
                  <a:srgbClr val="C00000"/>
                </a:solidFill>
              </a:rPr>
              <a:t>Готовясь к экзаменам, никогда не думай о том, что не справишься с заданием, а напротив, мысленно рисуй себе картину </a:t>
            </a:r>
            <a:r>
              <a:rPr lang="ru-RU" sz="2800" b="1" dirty="0" smtClean="0">
                <a:solidFill>
                  <a:srgbClr val="C00000"/>
                </a:solidFill>
              </a:rPr>
              <a:t>триумфа!</a:t>
            </a:r>
            <a:endParaRPr lang="ru-RU" sz="2800" b="1" dirty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3347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823415"/>
          </a:xfrm>
        </p:spPr>
        <p:txBody>
          <a:bodyPr/>
          <a:lstStyle/>
          <a:p>
            <a:r>
              <a:rPr lang="ru-RU" b="1" dirty="0">
                <a:solidFill>
                  <a:srgbClr val="7030A0"/>
                </a:solidFill>
              </a:rPr>
              <a:t>Отдельный вопрос - шпаргалки</a:t>
            </a:r>
            <a:r>
              <a:rPr lang="ru-RU" dirty="0"/>
              <a:t>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6976" y="1433015"/>
            <a:ext cx="10268896" cy="5104263"/>
          </a:xfrm>
        </p:spPr>
        <p:txBody>
          <a:bodyPr>
            <a:normAutofit fontScale="77500" lnSpcReduction="20000"/>
          </a:bodyPr>
          <a:lstStyle/>
          <a:p>
            <a:r>
              <a:rPr lang="ru-RU" sz="2600" b="1" dirty="0">
                <a:solidFill>
                  <a:srgbClr val="44A836"/>
                </a:solidFill>
              </a:rPr>
              <a:t>Написание шпаргалки – это просто очень полезный </a:t>
            </a:r>
            <a:r>
              <a:rPr lang="ru-RU" sz="3100" b="1" u="sng" dirty="0">
                <a:solidFill>
                  <a:srgbClr val="44A836"/>
                </a:solidFill>
              </a:rPr>
              <a:t>психологический</a:t>
            </a:r>
            <a:r>
              <a:rPr lang="ru-RU" sz="3100" b="1" dirty="0">
                <a:solidFill>
                  <a:srgbClr val="44A836"/>
                </a:solidFill>
              </a:rPr>
              <a:t> </a:t>
            </a:r>
            <a:r>
              <a:rPr lang="ru-RU" sz="3100" b="1" u="sng" dirty="0">
                <a:solidFill>
                  <a:srgbClr val="44A836"/>
                </a:solidFill>
              </a:rPr>
              <a:t>ритуал</a:t>
            </a:r>
            <a:r>
              <a:rPr lang="ru-RU" sz="2600" b="1" u="sng" dirty="0">
                <a:solidFill>
                  <a:srgbClr val="44A836"/>
                </a:solidFill>
              </a:rPr>
              <a:t>,</a:t>
            </a:r>
            <a:r>
              <a:rPr lang="ru-RU" sz="2600" b="1" dirty="0">
                <a:solidFill>
                  <a:srgbClr val="44A836"/>
                </a:solidFill>
              </a:rPr>
              <a:t> так как не только активизирует механическую память, но и даёт чувство защиты.</a:t>
            </a:r>
          </a:p>
          <a:p>
            <a:r>
              <a:rPr lang="ru-RU" sz="2600" b="1" dirty="0" smtClean="0">
                <a:solidFill>
                  <a:srgbClr val="44A836"/>
                </a:solidFill>
              </a:rPr>
              <a:t>При </a:t>
            </a:r>
            <a:r>
              <a:rPr lang="ru-RU" sz="2600" b="1" dirty="0">
                <a:solidFill>
                  <a:srgbClr val="44A836"/>
                </a:solidFill>
              </a:rPr>
              <a:t>написании «шпоры» вы гораздо лучше запомните  материал. Дело тут в особых свойствах памяти. Она подразделяется множество типов, из которых нам сейчас важны четыре:</a:t>
            </a:r>
          </a:p>
          <a:p>
            <a:pPr lvl="0"/>
            <a:r>
              <a:rPr lang="ru-RU" sz="2600" b="1" dirty="0">
                <a:solidFill>
                  <a:srgbClr val="44A836"/>
                </a:solidFill>
              </a:rPr>
              <a:t>зрительная - запоминание увиденного;</a:t>
            </a:r>
          </a:p>
          <a:p>
            <a:pPr lvl="0"/>
            <a:r>
              <a:rPr lang="ru-RU" sz="2600" b="1" dirty="0">
                <a:solidFill>
                  <a:srgbClr val="44A836"/>
                </a:solidFill>
              </a:rPr>
              <a:t>слуховая - запоминание услышанного;</a:t>
            </a:r>
          </a:p>
          <a:p>
            <a:pPr lvl="0"/>
            <a:r>
              <a:rPr lang="ru-RU" sz="2600" b="1" dirty="0">
                <a:solidFill>
                  <a:srgbClr val="44A836"/>
                </a:solidFill>
              </a:rPr>
              <a:t>моторная - запоминание движений;</a:t>
            </a:r>
          </a:p>
          <a:p>
            <a:pPr lvl="0"/>
            <a:r>
              <a:rPr lang="ru-RU" sz="2600" b="1" dirty="0">
                <a:solidFill>
                  <a:srgbClr val="44A836"/>
                </a:solidFill>
              </a:rPr>
              <a:t>ассоциативная память - запоминание по ассоциации с чем-то хорошо известным.</a:t>
            </a:r>
          </a:p>
          <a:p>
            <a:pPr lvl="0"/>
            <a:r>
              <a:rPr lang="ru-RU" sz="2600" b="1" dirty="0">
                <a:solidFill>
                  <a:srgbClr val="44A836"/>
                </a:solidFill>
              </a:rPr>
              <a:t>Чем больше типов памяти принимает участие в процессе заучивания - тем больше шансов это запомнить. Написание шпаргалки позволяет задействовать зрительную и моторную память. А если вы при этом станете диктовать себе вслух - подключится еще и слуховая. Что же касается ассоциативной памяти - она особенно хороша при запоминании дат</a:t>
            </a:r>
            <a:r>
              <a:rPr lang="ru-RU" sz="2600" b="1" dirty="0" smtClean="0">
                <a:solidFill>
                  <a:srgbClr val="44A836"/>
                </a:solidFill>
              </a:rPr>
              <a:t>.</a:t>
            </a:r>
            <a:r>
              <a:rPr lang="ru-RU" sz="2600" b="1" dirty="0">
                <a:solidFill>
                  <a:srgbClr val="44A836"/>
                </a:solidFill>
              </a:rPr>
              <a:t> </a:t>
            </a:r>
            <a:endParaRPr lang="ru-RU" sz="2600" b="1" dirty="0" smtClean="0">
              <a:solidFill>
                <a:srgbClr val="44A836"/>
              </a:solidFill>
            </a:endParaRPr>
          </a:p>
          <a:p>
            <a:pPr lvl="0"/>
            <a:r>
              <a:rPr lang="ru-RU" sz="2600" b="1" dirty="0" smtClean="0">
                <a:solidFill>
                  <a:srgbClr val="44A836"/>
                </a:solidFill>
              </a:rPr>
              <a:t>Выполняй </a:t>
            </a:r>
            <a:r>
              <a:rPr lang="ru-RU" sz="2600" b="1" dirty="0">
                <a:solidFill>
                  <a:srgbClr val="44A836"/>
                </a:solidFill>
              </a:rPr>
              <a:t>как можно больше различных опубликованных тестов по предмету. Эти тренировки ознакомят тебя с конструкциями тестовых заданий.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001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0"/>
            <a:ext cx="9875520" cy="1777285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Правила сохранения знаний.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609" y="978794"/>
            <a:ext cx="8461420" cy="5718219"/>
          </a:xfrm>
        </p:spPr>
        <p:txBody>
          <a:bodyPr>
            <a:normAutofit fontScale="77500" lnSpcReduction="20000"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900" b="1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Выделите то, что нужно запомнить.</a:t>
            </a:r>
            <a:endParaRPr lang="ru-RU" sz="2900" b="1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900" b="1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Отвлекитесь от постороннего, сосредоточьтесь на том, что надо запомнить.</a:t>
            </a:r>
            <a:endParaRPr lang="ru-RU" sz="2900" b="1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900" b="1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Выделите в объектах главное и второстепенное, найдите связи объектов друг с другом, используйте мнемотехнику.</a:t>
            </a:r>
            <a:endParaRPr lang="ru-RU" sz="2900" b="1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900" b="1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сложном материале обязательно выделяйте смысловые </a:t>
            </a:r>
            <a:r>
              <a:rPr lang="ru-RU" sz="2900" b="1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вехи</a:t>
            </a:r>
            <a:r>
              <a:rPr lang="ru-RU" sz="2900" b="1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900" b="1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900" b="1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Систематически повторяйте и воспроизводите материал, который запомнили.</a:t>
            </a:r>
            <a:endParaRPr lang="ru-RU" sz="2900" b="1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900" b="1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900" b="1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случае затруднений вспомните обстановку заучивания, идите от отдельного факта к системе или от более общих знаний, необходимым в данный момент.</a:t>
            </a:r>
            <a:endParaRPr lang="ru-RU" sz="2900" b="1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744" y="1101968"/>
            <a:ext cx="3291239" cy="246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1086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-115910"/>
            <a:ext cx="9875520" cy="20818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3100" b="1" dirty="0">
                <a:solidFill>
                  <a:schemeClr val="accent2"/>
                </a:solidFill>
              </a:rPr>
              <a:t>Правильное питание способствует лучшей обучаемости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b="1" dirty="0" smtClean="0">
                <a:solidFill>
                  <a:srgbClr val="0070C0"/>
                </a:solidFill>
              </a:rPr>
              <a:t>Продукты </a:t>
            </a:r>
            <a:r>
              <a:rPr lang="ru-RU" b="1" dirty="0">
                <a:solidFill>
                  <a:srgbClr val="0070C0"/>
                </a:solidFill>
              </a:rPr>
              <a:t>для улучшения </a:t>
            </a:r>
            <a:r>
              <a:rPr lang="ru-RU" b="1" dirty="0" smtClean="0">
                <a:solidFill>
                  <a:srgbClr val="0070C0"/>
                </a:solidFill>
              </a:rPr>
              <a:t>памяти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>
                <a:solidFill>
                  <a:srgbClr val="0070C0"/>
                </a:solidFill>
              </a:rPr>
              <a:t>и </a:t>
            </a:r>
            <a:r>
              <a:rPr lang="ru-RU" b="1" dirty="0" smtClean="0">
                <a:solidFill>
                  <a:srgbClr val="0070C0"/>
                </a:solidFill>
              </a:rPr>
              <a:t>работы </a:t>
            </a:r>
            <a:r>
              <a:rPr lang="ru-RU" b="1" dirty="0">
                <a:solidFill>
                  <a:srgbClr val="0070C0"/>
                </a:solidFill>
              </a:rPr>
              <a:t>мозга</a:t>
            </a:r>
            <a:br>
              <a:rPr lang="ru-RU" b="1" dirty="0">
                <a:solidFill>
                  <a:srgbClr val="0070C0"/>
                </a:solidFill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http://razvitie-intellecta.ru/wp-content/uploads/2016/02/untitled-infographic_block_4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57" y="1965960"/>
            <a:ext cx="5898522" cy="466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8979" y="1965960"/>
            <a:ext cx="5722084" cy="466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731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1510"/>
              </a:lnSpc>
              <a:spcAft>
                <a:spcPts val="800"/>
              </a:spcAft>
            </a:pPr>
            <a:r>
              <a:rPr lang="ru-RU" b="1" i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Накануне экзамена:</a:t>
            </a:r>
            <a:r>
              <a:rPr lang="ru-RU" sz="6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6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9094" y="1558344"/>
            <a:ext cx="7907626" cy="4537656"/>
          </a:xfrm>
        </p:spPr>
        <p:txBody>
          <a:bodyPr>
            <a:noAutofit/>
          </a:bodyPr>
          <a:lstStyle/>
          <a:p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В день перед экзаменом экзамена не учи ничего нового! Потрать первую половину дня на повторение того, что ты хуже всего помнишь. Во второй половине дня отложи учебники и отдохни. Хорошо, если это будет отдых на улице, а не перед компьютером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.</a:t>
            </a:r>
          </a:p>
          <a:p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Вечером накануне экзамена соверши получасовую или часовую прогулку, это поможет быстрее уснуть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.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Перед экзаменом обязательно хорошо выспись.</a:t>
            </a:r>
          </a:p>
          <a:p>
            <a:pPr lvl="0"/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Не принимай никаких </a:t>
            </a: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лекарств, </a:t>
            </a: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а</a:t>
            </a: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также не пей много кофе. 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Нервная система и так будет в напряжении в день экзамена, поэтому незнакомые таблетки, энергетики и 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кофе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могут привести к обратным последствиям: к вялости, сонливости, трудностям с мышлением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.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 </a:t>
            </a:r>
          </a:p>
          <a:p>
            <a:pPr lvl="0"/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Постарайся перекусить с утра: мозгу нужны углеводы для полноценной работы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.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endParaRPr lang="ru-RU" sz="1500" dirty="0" smtClean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lvl="0"/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В пункт сдачи экзамена ты должен явиться, не опаздывая, лучше за полчаса до начала тестирования. При себе нужно 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иметь пропуск,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паспорт (не свидетельство о рождении) и несколько (про запас) </a:t>
            </a:r>
            <a:r>
              <a:rPr lang="ru-RU" sz="1500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гелевых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или капиллярных ручек с черными чернилами.</a:t>
            </a:r>
          </a:p>
          <a:p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539" y="709245"/>
            <a:ext cx="3653937" cy="365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8863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-128788"/>
            <a:ext cx="9875520" cy="1468192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44A8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для снятия стресса, тревоги.</a:t>
            </a:r>
            <a:endParaRPr lang="ru-RU" sz="4000" dirty="0">
              <a:solidFill>
                <a:srgbClr val="44A83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5156" y="927279"/>
            <a:ext cx="6787165" cy="5756856"/>
          </a:xfrm>
        </p:spPr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Выполни дыхательные упражнения для снятия напряжения:</a:t>
            </a:r>
            <a:br>
              <a:rPr lang="ru-RU" b="1" dirty="0">
                <a:solidFill>
                  <a:srgbClr val="0070C0"/>
                </a:solidFill>
              </a:rPr>
            </a:br>
            <a:r>
              <a:rPr lang="ru-RU" b="1" dirty="0">
                <a:solidFill>
                  <a:srgbClr val="0070C0"/>
                </a:solidFill>
              </a:rPr>
              <a:t/>
            </a:r>
            <a:br>
              <a:rPr lang="ru-RU" b="1" dirty="0">
                <a:solidFill>
                  <a:srgbClr val="0070C0"/>
                </a:solidFill>
              </a:rPr>
            </a:br>
            <a:r>
              <a:rPr lang="ru-RU" b="1" dirty="0">
                <a:solidFill>
                  <a:srgbClr val="0070C0"/>
                </a:solidFill>
              </a:rPr>
              <a:t>— сядь удобно,</a:t>
            </a:r>
            <a:br>
              <a:rPr lang="ru-RU" b="1" dirty="0">
                <a:solidFill>
                  <a:srgbClr val="0070C0"/>
                </a:solidFill>
              </a:rPr>
            </a:br>
            <a:r>
              <a:rPr lang="ru-RU" b="1" dirty="0">
                <a:solidFill>
                  <a:srgbClr val="0070C0"/>
                </a:solidFill>
              </a:rPr>
              <a:t/>
            </a:r>
            <a:br>
              <a:rPr lang="ru-RU" b="1" dirty="0">
                <a:solidFill>
                  <a:srgbClr val="0070C0"/>
                </a:solidFill>
              </a:rPr>
            </a:br>
            <a:r>
              <a:rPr lang="ru-RU" b="1" dirty="0">
                <a:solidFill>
                  <a:srgbClr val="0070C0"/>
                </a:solidFill>
              </a:rPr>
              <a:t>— глубокий вдох через нос (4—6 секунд),</a:t>
            </a:r>
            <a:br>
              <a:rPr lang="ru-RU" b="1" dirty="0">
                <a:solidFill>
                  <a:srgbClr val="0070C0"/>
                </a:solidFill>
              </a:rPr>
            </a:br>
            <a:r>
              <a:rPr lang="ru-RU" b="1" dirty="0">
                <a:solidFill>
                  <a:srgbClr val="0070C0"/>
                </a:solidFill>
              </a:rPr>
              <a:t/>
            </a:r>
            <a:br>
              <a:rPr lang="ru-RU" b="1" dirty="0">
                <a:solidFill>
                  <a:srgbClr val="0070C0"/>
                </a:solidFill>
              </a:rPr>
            </a:br>
            <a:r>
              <a:rPr lang="ru-RU" b="1" dirty="0">
                <a:solidFill>
                  <a:srgbClr val="0070C0"/>
                </a:solidFill>
              </a:rPr>
              <a:t>— задержка дыхания (2—3 секунды</a:t>
            </a:r>
            <a:r>
              <a:rPr lang="ru-RU" b="1" dirty="0" smtClean="0">
                <a:solidFill>
                  <a:srgbClr val="0070C0"/>
                </a:solidFill>
              </a:rPr>
              <a:t>).</a:t>
            </a:r>
          </a:p>
          <a:p>
            <a:pPr marL="4572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     - </a:t>
            </a:r>
            <a:r>
              <a:rPr lang="ru-RU" b="1" dirty="0">
                <a:solidFill>
                  <a:srgbClr val="0070C0"/>
                </a:solidFill>
              </a:rPr>
              <a:t>медленный выдох.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самое </a:t>
            </a:r>
            <a:r>
              <a:rPr lang="ru-RU" b="1" dirty="0">
                <a:solidFill>
                  <a:srgbClr val="0070C0"/>
                </a:solidFill>
              </a:rPr>
              <a:t>простое упражнение - сделать выдох длиннее </a:t>
            </a:r>
            <a:r>
              <a:rPr lang="ru-RU" b="1" dirty="0" smtClean="0">
                <a:solidFill>
                  <a:srgbClr val="0070C0"/>
                </a:solidFill>
              </a:rPr>
              <a:t>вдоха.</a:t>
            </a:r>
          </a:p>
          <a:p>
            <a:r>
              <a:rPr lang="ru-RU" b="1" dirty="0">
                <a:solidFill>
                  <a:srgbClr val="0070C0"/>
                </a:solidFill>
              </a:rPr>
              <a:t>Сделайте глубокий вдох и задержите дыхание – грудные мышцы напряжены. Почувствуйте это напряжение, а затем сделайте резкий выдох, расслабьте грудную клетку, повторите три раза.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0349" y="1081825"/>
            <a:ext cx="4971245" cy="515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79782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1240</TotalTime>
  <Words>469</Words>
  <Application>Microsoft Office PowerPoint</Application>
  <PresentationFormat>Произвольный</PresentationFormat>
  <Paragraphs>60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Базис</vt:lpstr>
      <vt:lpstr>100 баллов  для победы</vt:lpstr>
      <vt:lpstr>Презентация PowerPoint</vt:lpstr>
      <vt:lpstr>Очень важный аспект - стабилизация эмоционального состояния перед экзаменами </vt:lpstr>
      <vt:lpstr>Рекомендации психолога  - как готовиться к экзамену</vt:lpstr>
      <vt:lpstr>Отдельный вопрос - шпаргалки. </vt:lpstr>
      <vt:lpstr>Правила сохранения знаний. </vt:lpstr>
      <vt:lpstr>  Правильное питание способствует лучшей обучаемости Продукты для улучшения памяти  и работы мозга </vt:lpstr>
      <vt:lpstr>Накануне экзамена: </vt:lpstr>
      <vt:lpstr>Упражнения для снятия стресса, тревоги.</vt:lpstr>
      <vt:lpstr>Позитивные установки: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Психологическая подготовка к ОГЭ и ЕГЭ</dc:title>
  <dc:creator>Психолог</dc:creator>
  <cp:lastModifiedBy>RePack by Diakov</cp:lastModifiedBy>
  <cp:revision>105</cp:revision>
  <cp:lastPrinted>2017-01-25T15:47:42Z</cp:lastPrinted>
  <dcterms:created xsi:type="dcterms:W3CDTF">2017-01-17T07:54:49Z</dcterms:created>
  <dcterms:modified xsi:type="dcterms:W3CDTF">2019-04-10T03:45:07Z</dcterms:modified>
</cp:coreProperties>
</file>